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Nunito"/>
      <p:regular r:id="rId29"/>
      <p:bold r:id="rId30"/>
      <p:italic r:id="rId31"/>
      <p:boldItalic r:id="rId32"/>
    </p:embeddedFont>
    <p:embeddedFont>
      <p:font typeface="Bebas Neue"/>
      <p:regular r:id="rId33"/>
    </p:embeddedFont>
    <p:embeddedFont>
      <p:font typeface="DM Sans"/>
      <p:regular r:id="rId34"/>
      <p:bold r:id="rId35"/>
      <p:italic r:id="rId36"/>
      <p:boldItalic r:id="rId37"/>
    </p:embeddedFont>
    <p:embeddedFont>
      <p:font typeface="Questrial"/>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Nunito-boldItalic.fntdata"/><Relationship Id="rId13" Type="http://schemas.openxmlformats.org/officeDocument/2006/relationships/slide" Target="slides/slide9.xml"/><Relationship Id="rId35" Type="http://schemas.openxmlformats.org/officeDocument/2006/relationships/font" Target="fonts/DMSans-bold.fntdata"/><Relationship Id="rId12" Type="http://schemas.openxmlformats.org/officeDocument/2006/relationships/slide" Target="slides/slide8.xml"/><Relationship Id="rId34" Type="http://schemas.openxmlformats.org/officeDocument/2006/relationships/font" Target="fonts/DMSans-regular.fntdata"/><Relationship Id="rId15" Type="http://schemas.openxmlformats.org/officeDocument/2006/relationships/slide" Target="slides/slide11.xml"/><Relationship Id="rId37" Type="http://schemas.openxmlformats.org/officeDocument/2006/relationships/font" Target="fonts/DMSans-boldItalic.fntdata"/><Relationship Id="rId14" Type="http://schemas.openxmlformats.org/officeDocument/2006/relationships/slide" Target="slides/slide10.xml"/><Relationship Id="rId36" Type="http://schemas.openxmlformats.org/officeDocument/2006/relationships/font" Target="fonts/DMSans-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Questrial-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7a2b3d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47a2b3d9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47a2b3d9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47a2b3d9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47a2b3d91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47a2b3d91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47a2b3d9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47a2b3d9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47a2b3d9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47a2b3d9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47a2b3d91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47a2b3d91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47a2b3d91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47a2b3d91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47a2b3d9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47a2b3d9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47a2b3d9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47a2b3d9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47a2b3d91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47a2b3d91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47a2b3d9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47a2b3d9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47a2b3d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47a2b3d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47a2b3d9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47a2b3d9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47a2b3d9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47a2b3d9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47a2b3d91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b47a2b3d91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47a2b3d91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47a2b3d91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1d838b627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1d838b627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7a2b3d91_3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7a2b3d91_3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47a2b3d9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47a2b3d9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47a2b3d9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47a2b3d9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47a2b3d9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47a2b3d9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47a2b3d9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47a2b3d91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47a2b3d9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47a2b3d9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40075" y="1807225"/>
            <a:ext cx="4084500" cy="1923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1"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040075" y="3900750"/>
            <a:ext cx="4553400" cy="56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533800" y="1916675"/>
            <a:ext cx="4402500" cy="1139100"/>
          </a:xfrm>
          <a:prstGeom prst="rect">
            <a:avLst/>
          </a:prstGeom>
        </p:spPr>
        <p:txBody>
          <a:bodyPr anchorCtr="0" anchor="t" bIns="91425" lIns="91425" spcFirstLastPara="1" rIns="91425" wrap="square" tIns="91425">
            <a:noAutofit/>
          </a:bodyPr>
          <a:lstStyle>
            <a:lvl1pPr lvl="0" algn="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605133" y="3172601"/>
            <a:ext cx="43134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49" name="Shape 49"/>
        <p:cNvGrpSpPr/>
        <p:nvPr/>
      </p:nvGrpSpPr>
      <p:grpSpPr>
        <a:xfrm>
          <a:off x="0" y="0"/>
          <a:ext cx="0" cy="0"/>
          <a:chOff x="0" y="0"/>
          <a:chExt cx="0" cy="0"/>
        </a:xfrm>
      </p:grpSpPr>
      <p:sp>
        <p:nvSpPr>
          <p:cNvPr id="50" name="Google Shape;50;p13"/>
          <p:cNvSpPr txBox="1"/>
          <p:nvPr>
            <p:ph type="title"/>
          </p:nvPr>
        </p:nvSpPr>
        <p:spPr>
          <a:xfrm>
            <a:off x="5571350" y="43034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13"/>
          <p:cNvSpPr txBox="1"/>
          <p:nvPr>
            <p:ph idx="1" type="subTitle"/>
          </p:nvPr>
        </p:nvSpPr>
        <p:spPr>
          <a:xfrm>
            <a:off x="5571350" y="880826"/>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2" type="title"/>
          </p:nvPr>
        </p:nvSpPr>
        <p:spPr>
          <a:xfrm>
            <a:off x="5571350" y="1505518"/>
            <a:ext cx="3086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3" type="subTitle"/>
          </p:nvPr>
        </p:nvSpPr>
        <p:spPr>
          <a:xfrm>
            <a:off x="5571350" y="1969884"/>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title"/>
          </p:nvPr>
        </p:nvSpPr>
        <p:spPr>
          <a:xfrm>
            <a:off x="5571350" y="258069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5" type="subTitle"/>
          </p:nvPr>
        </p:nvSpPr>
        <p:spPr>
          <a:xfrm>
            <a:off x="5571350" y="3058941"/>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idx="6" type="title"/>
          </p:nvPr>
        </p:nvSpPr>
        <p:spPr>
          <a:xfrm>
            <a:off x="5571350" y="3655868"/>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7" type="subTitle"/>
          </p:nvPr>
        </p:nvSpPr>
        <p:spPr>
          <a:xfrm>
            <a:off x="5571350" y="4147999"/>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3"/>
          <p:cNvSpPr txBox="1"/>
          <p:nvPr>
            <p:ph idx="8" type="title"/>
          </p:nvPr>
        </p:nvSpPr>
        <p:spPr>
          <a:xfrm>
            <a:off x="720000" y="365913"/>
            <a:ext cx="1981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13"/>
          <p:cNvSpPr txBox="1"/>
          <p:nvPr>
            <p:ph hasCustomPrompt="1" idx="9" type="title"/>
          </p:nvPr>
        </p:nvSpPr>
        <p:spPr>
          <a:xfrm>
            <a:off x="4099525" y="37395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4099525" y="255780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4099525" y="146587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15" type="title"/>
          </p:nvPr>
        </p:nvSpPr>
        <p:spPr>
          <a:xfrm>
            <a:off x="4099525" y="364972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 name="Shape 64"/>
        <p:cNvGrpSpPr/>
        <p:nvPr/>
      </p:nvGrpSpPr>
      <p:grpSpPr>
        <a:xfrm>
          <a:off x="0" y="0"/>
          <a:ext cx="0" cy="0"/>
          <a:chOff x="0" y="0"/>
          <a:chExt cx="0" cy="0"/>
        </a:xfrm>
      </p:grpSpPr>
      <p:sp>
        <p:nvSpPr>
          <p:cNvPr id="65" name="Google Shape;65;p14"/>
          <p:cNvSpPr txBox="1"/>
          <p:nvPr>
            <p:ph idx="1" type="subTitle"/>
          </p:nvPr>
        </p:nvSpPr>
        <p:spPr>
          <a:xfrm>
            <a:off x="4617850" y="1661475"/>
            <a:ext cx="3775800" cy="11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8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14"/>
          <p:cNvSpPr txBox="1"/>
          <p:nvPr>
            <p:ph type="title"/>
          </p:nvPr>
        </p:nvSpPr>
        <p:spPr>
          <a:xfrm>
            <a:off x="4617850" y="2916800"/>
            <a:ext cx="3775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7" name="Google Shape;67;p1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68" name="Shape 68"/>
        <p:cNvGrpSpPr/>
        <p:nvPr/>
      </p:nvGrpSpPr>
      <p:grpSpPr>
        <a:xfrm>
          <a:off x="0" y="0"/>
          <a:ext cx="0" cy="0"/>
          <a:chOff x="0" y="0"/>
          <a:chExt cx="0" cy="0"/>
        </a:xfrm>
      </p:grpSpPr>
      <p:sp>
        <p:nvSpPr>
          <p:cNvPr id="69" name="Google Shape;69;p15"/>
          <p:cNvSpPr txBox="1"/>
          <p:nvPr>
            <p:ph idx="1" type="subTitle"/>
          </p:nvPr>
        </p:nvSpPr>
        <p:spPr>
          <a:xfrm>
            <a:off x="4920400" y="2626775"/>
            <a:ext cx="33462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5"/>
          <p:cNvSpPr txBox="1"/>
          <p:nvPr>
            <p:ph type="title"/>
          </p:nvPr>
        </p:nvSpPr>
        <p:spPr>
          <a:xfrm>
            <a:off x="4920400" y="1545450"/>
            <a:ext cx="2881800" cy="69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43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1" name="Google Shape;71;p1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381075"/>
            <a:ext cx="7343700" cy="311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75" name="Google Shape;75;p1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 name="Shape 76"/>
        <p:cNvGrpSpPr/>
        <p:nvPr/>
      </p:nvGrpSpPr>
      <p:grpSpPr>
        <a:xfrm>
          <a:off x="0" y="0"/>
          <a:ext cx="0" cy="0"/>
          <a:chOff x="0" y="0"/>
          <a:chExt cx="0" cy="0"/>
        </a:xfrm>
      </p:grpSpPr>
      <p:sp>
        <p:nvSpPr>
          <p:cNvPr id="77" name="Google Shape;77;p17"/>
          <p:cNvSpPr txBox="1"/>
          <p:nvPr>
            <p:ph type="title"/>
          </p:nvPr>
        </p:nvSpPr>
        <p:spPr>
          <a:xfrm>
            <a:off x="1442987"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7"/>
          <p:cNvSpPr txBox="1"/>
          <p:nvPr>
            <p:ph idx="1" type="subTitle"/>
          </p:nvPr>
        </p:nvSpPr>
        <p:spPr>
          <a:xfrm>
            <a:off x="1442987"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7"/>
          <p:cNvSpPr txBox="1"/>
          <p:nvPr>
            <p:ph idx="2" type="title"/>
          </p:nvPr>
        </p:nvSpPr>
        <p:spPr>
          <a:xfrm>
            <a:off x="5257513"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7"/>
          <p:cNvSpPr txBox="1"/>
          <p:nvPr>
            <p:ph idx="3" type="subTitle"/>
          </p:nvPr>
        </p:nvSpPr>
        <p:spPr>
          <a:xfrm>
            <a:off x="5257513"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idx="4"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 name="Shape 83"/>
        <p:cNvGrpSpPr/>
        <p:nvPr/>
      </p:nvGrpSpPr>
      <p:grpSpPr>
        <a:xfrm>
          <a:off x="0" y="0"/>
          <a:ext cx="0" cy="0"/>
          <a:chOff x="0" y="0"/>
          <a:chExt cx="0" cy="0"/>
        </a:xfrm>
      </p:grpSpPr>
      <p:sp>
        <p:nvSpPr>
          <p:cNvPr id="84" name="Google Shape;84;p18"/>
          <p:cNvSpPr txBox="1"/>
          <p:nvPr>
            <p:ph type="title"/>
          </p:nvPr>
        </p:nvSpPr>
        <p:spPr>
          <a:xfrm>
            <a:off x="710750" y="33800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18"/>
          <p:cNvSpPr txBox="1"/>
          <p:nvPr>
            <p:ph idx="1" type="subTitle"/>
          </p:nvPr>
        </p:nvSpPr>
        <p:spPr>
          <a:xfrm>
            <a:off x="710750" y="3785547"/>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2" type="title"/>
          </p:nvPr>
        </p:nvSpPr>
        <p:spPr>
          <a:xfrm>
            <a:off x="710750" y="12231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18"/>
          <p:cNvSpPr txBox="1"/>
          <p:nvPr>
            <p:ph idx="3" type="subTitle"/>
          </p:nvPr>
        </p:nvSpPr>
        <p:spPr>
          <a:xfrm>
            <a:off x="710750" y="1627900"/>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8"/>
          <p:cNvSpPr txBox="1"/>
          <p:nvPr>
            <p:ph idx="4" type="title"/>
          </p:nvPr>
        </p:nvSpPr>
        <p:spPr>
          <a:xfrm>
            <a:off x="710750" y="2301213"/>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8"/>
          <p:cNvSpPr txBox="1"/>
          <p:nvPr>
            <p:ph idx="5" type="subTitle"/>
          </p:nvPr>
        </p:nvSpPr>
        <p:spPr>
          <a:xfrm>
            <a:off x="710750" y="2706729"/>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8"/>
          <p:cNvSpPr txBox="1"/>
          <p:nvPr>
            <p:ph idx="6" type="title"/>
          </p:nvPr>
        </p:nvSpPr>
        <p:spPr>
          <a:xfrm>
            <a:off x="710750" y="387250"/>
            <a:ext cx="4724700" cy="77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19"/>
          <p:cNvSpPr txBox="1"/>
          <p:nvPr>
            <p:ph type="title"/>
          </p:nvPr>
        </p:nvSpPr>
        <p:spPr>
          <a:xfrm>
            <a:off x="772650"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9"/>
          <p:cNvSpPr txBox="1"/>
          <p:nvPr>
            <p:ph idx="1" type="subTitle"/>
          </p:nvPr>
        </p:nvSpPr>
        <p:spPr>
          <a:xfrm>
            <a:off x="772650"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2" type="title"/>
          </p:nvPr>
        </p:nvSpPr>
        <p:spPr>
          <a:xfrm>
            <a:off x="3291776"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9"/>
          <p:cNvSpPr txBox="1"/>
          <p:nvPr>
            <p:ph idx="3" type="subTitle"/>
          </p:nvPr>
        </p:nvSpPr>
        <p:spPr>
          <a:xfrm>
            <a:off x="3291777"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4" type="title"/>
          </p:nvPr>
        </p:nvSpPr>
        <p:spPr>
          <a:xfrm>
            <a:off x="772650" y="3083619"/>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9"/>
          <p:cNvSpPr txBox="1"/>
          <p:nvPr>
            <p:ph idx="5" type="subTitle"/>
          </p:nvPr>
        </p:nvSpPr>
        <p:spPr>
          <a:xfrm>
            <a:off x="772650"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6" type="title"/>
          </p:nvPr>
        </p:nvSpPr>
        <p:spPr>
          <a:xfrm>
            <a:off x="3300396" y="3083619"/>
            <a:ext cx="24264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9"/>
          <p:cNvSpPr txBox="1"/>
          <p:nvPr>
            <p:ph idx="7" type="subTitle"/>
          </p:nvPr>
        </p:nvSpPr>
        <p:spPr>
          <a:xfrm>
            <a:off x="3291777"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 name="Shape 103"/>
        <p:cNvGrpSpPr/>
        <p:nvPr/>
      </p:nvGrpSpPr>
      <p:grpSpPr>
        <a:xfrm>
          <a:off x="0" y="0"/>
          <a:ext cx="0" cy="0"/>
          <a:chOff x="0" y="0"/>
          <a:chExt cx="0" cy="0"/>
        </a:xfrm>
      </p:grpSpPr>
      <p:sp>
        <p:nvSpPr>
          <p:cNvPr id="104" name="Google Shape;104;p20"/>
          <p:cNvSpPr txBox="1"/>
          <p:nvPr>
            <p:ph type="title"/>
          </p:nvPr>
        </p:nvSpPr>
        <p:spPr>
          <a:xfrm>
            <a:off x="6651929"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0"/>
          <p:cNvSpPr txBox="1"/>
          <p:nvPr>
            <p:ph idx="1" type="subTitle"/>
          </p:nvPr>
        </p:nvSpPr>
        <p:spPr>
          <a:xfrm>
            <a:off x="6651929"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0"/>
          <p:cNvSpPr txBox="1"/>
          <p:nvPr>
            <p:ph idx="2" type="title"/>
          </p:nvPr>
        </p:nvSpPr>
        <p:spPr>
          <a:xfrm>
            <a:off x="3876449"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0"/>
          <p:cNvSpPr txBox="1"/>
          <p:nvPr>
            <p:ph idx="3" type="subTitle"/>
          </p:nvPr>
        </p:nvSpPr>
        <p:spPr>
          <a:xfrm>
            <a:off x="3876450"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4" type="title"/>
          </p:nvPr>
        </p:nvSpPr>
        <p:spPr>
          <a:xfrm>
            <a:off x="3876453"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0"/>
          <p:cNvSpPr txBox="1"/>
          <p:nvPr>
            <p:ph idx="5" type="subTitle"/>
          </p:nvPr>
        </p:nvSpPr>
        <p:spPr>
          <a:xfrm>
            <a:off x="3876455"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6" type="title"/>
          </p:nvPr>
        </p:nvSpPr>
        <p:spPr>
          <a:xfrm>
            <a:off x="3876449"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0"/>
          <p:cNvSpPr txBox="1"/>
          <p:nvPr>
            <p:ph idx="7" type="subTitle"/>
          </p:nvPr>
        </p:nvSpPr>
        <p:spPr>
          <a:xfrm>
            <a:off x="3876450"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0"/>
          <p:cNvSpPr txBox="1"/>
          <p:nvPr>
            <p:ph idx="8" type="title"/>
          </p:nvPr>
        </p:nvSpPr>
        <p:spPr>
          <a:xfrm>
            <a:off x="6651925"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0"/>
          <p:cNvSpPr txBox="1"/>
          <p:nvPr>
            <p:ph idx="9" type="subTitle"/>
          </p:nvPr>
        </p:nvSpPr>
        <p:spPr>
          <a:xfrm>
            <a:off x="6651925"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0"/>
          <p:cNvSpPr txBox="1"/>
          <p:nvPr>
            <p:ph idx="13" type="title"/>
          </p:nvPr>
        </p:nvSpPr>
        <p:spPr>
          <a:xfrm>
            <a:off x="6651925"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0"/>
          <p:cNvSpPr txBox="1"/>
          <p:nvPr>
            <p:ph idx="14" type="subTitle"/>
          </p:nvPr>
        </p:nvSpPr>
        <p:spPr>
          <a:xfrm>
            <a:off x="6651925"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5" type="title"/>
          </p:nvPr>
        </p:nvSpPr>
        <p:spPr>
          <a:xfrm>
            <a:off x="796200" y="2024325"/>
            <a:ext cx="2117100" cy="95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117025" y="2560625"/>
            <a:ext cx="4017600" cy="841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999150" y="1075000"/>
            <a:ext cx="2135400" cy="149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b="1" sz="10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439500" y="3556833"/>
            <a:ext cx="3695400" cy="6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8" name="Shape 118"/>
        <p:cNvGrpSpPr/>
        <p:nvPr/>
      </p:nvGrpSpPr>
      <p:grpSpPr>
        <a:xfrm>
          <a:off x="0" y="0"/>
          <a:ext cx="0" cy="0"/>
          <a:chOff x="0" y="0"/>
          <a:chExt cx="0" cy="0"/>
        </a:xfrm>
      </p:grpSpPr>
      <p:sp>
        <p:nvSpPr>
          <p:cNvPr id="119" name="Google Shape;119;p21"/>
          <p:cNvSpPr txBox="1"/>
          <p:nvPr>
            <p:ph hasCustomPrompt="1" type="title"/>
          </p:nvPr>
        </p:nvSpPr>
        <p:spPr>
          <a:xfrm>
            <a:off x="1055400" y="983350"/>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0" name="Google Shape;120;p21"/>
          <p:cNvSpPr txBox="1"/>
          <p:nvPr>
            <p:ph idx="1" type="subTitle"/>
          </p:nvPr>
        </p:nvSpPr>
        <p:spPr>
          <a:xfrm>
            <a:off x="1055400" y="1811650"/>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1"/>
          <p:cNvSpPr txBox="1"/>
          <p:nvPr>
            <p:ph hasCustomPrompt="1" idx="2" type="title"/>
          </p:nvPr>
        </p:nvSpPr>
        <p:spPr>
          <a:xfrm>
            <a:off x="1055400" y="2605127"/>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2" name="Google Shape;122;p21"/>
          <p:cNvSpPr txBox="1"/>
          <p:nvPr>
            <p:ph idx="3" type="subTitle"/>
          </p:nvPr>
        </p:nvSpPr>
        <p:spPr>
          <a:xfrm>
            <a:off x="1055400" y="3433423"/>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4" name="Shape 124"/>
        <p:cNvGrpSpPr/>
        <p:nvPr/>
      </p:nvGrpSpPr>
      <p:grpSpPr>
        <a:xfrm>
          <a:off x="0" y="0"/>
          <a:ext cx="0" cy="0"/>
          <a:chOff x="0" y="0"/>
          <a:chExt cx="0" cy="0"/>
        </a:xfrm>
      </p:grpSpPr>
      <p:sp>
        <p:nvSpPr>
          <p:cNvPr id="125" name="Google Shape;125;p2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ctrTitle"/>
          </p:nvPr>
        </p:nvSpPr>
        <p:spPr>
          <a:xfrm>
            <a:off x="2429950" y="499475"/>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2"/>
          <p:cNvSpPr txBox="1"/>
          <p:nvPr>
            <p:ph idx="1" type="subTitle"/>
          </p:nvPr>
        </p:nvSpPr>
        <p:spPr>
          <a:xfrm>
            <a:off x="3265350" y="1502417"/>
            <a:ext cx="2613300" cy="12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22"/>
          <p:cNvSpPr txBox="1"/>
          <p:nvPr>
            <p:ph idx="2" type="subTitle"/>
          </p:nvPr>
        </p:nvSpPr>
        <p:spPr>
          <a:xfrm>
            <a:off x="2425000" y="4124521"/>
            <a:ext cx="4293900" cy="45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434343"/>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22"/>
          <p:cNvSpPr txBox="1"/>
          <p:nvPr/>
        </p:nvSpPr>
        <p:spPr>
          <a:xfrm>
            <a:off x="2730325" y="3416238"/>
            <a:ext cx="3705600" cy="630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rgbClr val="434343"/>
                </a:solidFill>
                <a:latin typeface="Nunito"/>
                <a:ea typeface="Nunito"/>
                <a:cs typeface="Nunito"/>
                <a:sym typeface="Nunito"/>
              </a:rPr>
              <a:t>CRÉDITOS: Esta plantilla de presentación fue creada por </a:t>
            </a:r>
            <a:r>
              <a:rPr lang="es" sz="1000">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lang="es" sz="1000">
                <a:solidFill>
                  <a:srgbClr val="434343"/>
                </a:solidFill>
                <a:latin typeface="Nunito"/>
                <a:ea typeface="Nunito"/>
                <a:cs typeface="Nunito"/>
                <a:sym typeface="Nunito"/>
              </a:rPr>
              <a:t>, que incluye iconos de </a:t>
            </a:r>
            <a:r>
              <a:rPr lang="es" sz="1000">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lang="es" sz="1000">
                <a:solidFill>
                  <a:srgbClr val="434343"/>
                </a:solidFill>
                <a:latin typeface="Nunito"/>
                <a:ea typeface="Nunito"/>
                <a:cs typeface="Nunito"/>
                <a:sym typeface="Nunito"/>
              </a:rPr>
              <a:t>, infografías e imágenes de </a:t>
            </a:r>
            <a:r>
              <a:rPr lang="es" sz="1000">
                <a:solidFill>
                  <a:srgbClr val="434343"/>
                </a:solidFill>
                <a:uFill>
                  <a:noFill/>
                </a:uFill>
                <a:latin typeface="Nunito"/>
                <a:ea typeface="Nunito"/>
                <a:cs typeface="Nunito"/>
                <a:sym typeface="Nunito"/>
                <a:hlinkClick r:id="rId4">
                  <a:extLst>
                    <a:ext uri="{A12FA001-AC4F-418D-AE19-62706E023703}">
                      <ahyp:hlinkClr val="tx"/>
                    </a:ext>
                  </a:extLst>
                </a:hlinkClick>
              </a:rPr>
              <a:t>Freepik</a:t>
            </a:r>
            <a:r>
              <a:rPr lang="es" sz="1000">
                <a:solidFill>
                  <a:srgbClr val="434343"/>
                </a:solidFill>
                <a:latin typeface="Nunito"/>
                <a:ea typeface="Nunito"/>
                <a:cs typeface="Nunito"/>
                <a:sym typeface="Nunito"/>
              </a:rPr>
              <a:t> e ilustraciones de </a:t>
            </a:r>
            <a:r>
              <a:rPr lang="es" sz="1000">
                <a:solidFill>
                  <a:srgbClr val="434343"/>
                </a:solidFill>
                <a:uFill>
                  <a:noFill/>
                </a:uFill>
                <a:latin typeface="Nunito"/>
                <a:ea typeface="Nunito"/>
                <a:cs typeface="Nunito"/>
                <a:sym typeface="Nunito"/>
                <a:hlinkClick r:id="rId5">
                  <a:extLst>
                    <a:ext uri="{A12FA001-AC4F-418D-AE19-62706E023703}">
                      <ahyp:hlinkClr val="tx"/>
                    </a:ext>
                  </a:extLst>
                </a:hlinkClick>
              </a:rPr>
              <a:t>Storyset</a:t>
            </a:r>
            <a:endParaRPr sz="1000">
              <a:solidFill>
                <a:srgbClr val="434343"/>
              </a:solidFill>
              <a:latin typeface="Nunito"/>
              <a:ea typeface="Nunito"/>
              <a:cs typeface="Nunito"/>
              <a:sym typeface="Nunito"/>
            </a:endParaRPr>
          </a:p>
          <a:p>
            <a:pPr indent="0" lvl="0" marL="0" rtl="0" algn="ctr">
              <a:lnSpc>
                <a:spcPct val="100000"/>
              </a:lnSpc>
              <a:spcBef>
                <a:spcPts val="300"/>
              </a:spcBef>
              <a:spcAft>
                <a:spcPts val="0"/>
              </a:spcAft>
              <a:buNone/>
            </a:pPr>
            <a:r>
              <a:t/>
            </a:r>
            <a:endParaRPr sz="1000">
              <a:solidFill>
                <a:srgbClr val="434343"/>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0"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941825" y="1202500"/>
            <a:ext cx="7194000" cy="3390600"/>
          </a:xfrm>
          <a:prstGeom prst="rect">
            <a:avLst/>
          </a:prstGeom>
        </p:spPr>
        <p:txBody>
          <a:bodyPr anchorCtr="0" anchor="t" bIns="91425" lIns="91425" spcFirstLastPara="1" rIns="91425" wrap="square" tIns="91425">
            <a:noAutofit/>
          </a:bodyPr>
          <a:lstStyle>
            <a:lvl1pPr indent="-342900" lvl="0" marL="457200" rtl="0">
              <a:lnSpc>
                <a:spcPct val="90000"/>
              </a:lnSpc>
              <a:spcBef>
                <a:spcPts val="0"/>
              </a:spcBef>
              <a:spcAft>
                <a:spcPts val="0"/>
              </a:spcAft>
              <a:buClr>
                <a:schemeClr val="accent1"/>
              </a:buClr>
              <a:buSzPts val="1800"/>
              <a:buFont typeface="Livvic"/>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
        <p:nvSpPr>
          <p:cNvPr id="20" name="Google Shape;20;p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07137" y="3077720"/>
            <a:ext cx="3350400" cy="51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86463" y="820194"/>
            <a:ext cx="3350400" cy="5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349937" y="3565479"/>
            <a:ext cx="2907600" cy="83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86463" y="1316836"/>
            <a:ext cx="2907600" cy="8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6070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329250" y="826025"/>
            <a:ext cx="401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4335700" y="1602275"/>
            <a:ext cx="3813300" cy="2371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638700" y="3202625"/>
            <a:ext cx="7866900" cy="107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6" name="Google Shape;36;p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13225" y="1033212"/>
            <a:ext cx="4402200" cy="1570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4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713225" y="2756088"/>
            <a:ext cx="34245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40550" y="2653478"/>
            <a:ext cx="4667100" cy="1298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3" name="Google Shape;43;p1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Bt3zDsSLix8"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4465900" y="1452150"/>
            <a:ext cx="36018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Architecture Spike</a:t>
            </a:r>
            <a:endParaRPr sz="2400"/>
          </a:p>
          <a:p>
            <a:pPr indent="0" lvl="0" marL="0" rtl="0" algn="l">
              <a:spcBef>
                <a:spcPts val="0"/>
              </a:spcBef>
              <a:spcAft>
                <a:spcPts val="0"/>
              </a:spcAft>
              <a:buNone/>
            </a:pPr>
            <a:r>
              <a:rPr lang="es" sz="4800"/>
              <a:t>Visualization</a:t>
            </a:r>
            <a:endParaRPr/>
          </a:p>
        </p:txBody>
      </p:sp>
      <p:sp>
        <p:nvSpPr>
          <p:cNvPr id="138" name="Google Shape;138;p25"/>
          <p:cNvSpPr txBox="1"/>
          <p:nvPr>
            <p:ph idx="1" type="subTitle"/>
          </p:nvPr>
        </p:nvSpPr>
        <p:spPr>
          <a:xfrm>
            <a:off x="4465900" y="2777825"/>
            <a:ext cx="36018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Project #3 Team Orange</a:t>
            </a:r>
            <a:endParaRPr b="1">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Cady Pridgeon, Amee Kivette, Laura Wilson, Keanna Tennyson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39" name="Google Shape;139;p25"/>
          <p:cNvPicPr preferRelativeResize="0"/>
          <p:nvPr/>
        </p:nvPicPr>
        <p:blipFill>
          <a:blip r:embed="rId3">
            <a:alphaModFix/>
          </a:blip>
          <a:stretch>
            <a:fillRect/>
          </a:stretch>
        </p:blipFill>
        <p:spPr>
          <a:xfrm>
            <a:off x="1076300" y="1139374"/>
            <a:ext cx="2876749" cy="286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1.4 Chronology Data Visualization </a:t>
            </a:r>
            <a:endParaRPr/>
          </a:p>
          <a:p>
            <a:pPr indent="0" lvl="0" marL="0" rtl="0" algn="l">
              <a:spcBef>
                <a:spcPts val="0"/>
              </a:spcBef>
              <a:spcAft>
                <a:spcPts val="0"/>
              </a:spcAft>
              <a:buNone/>
            </a:pPr>
            <a:r>
              <a:rPr lang="es" sz="2400"/>
              <a:t>Cady Pridgeon</a:t>
            </a:r>
            <a:endParaRPr sz="2400"/>
          </a:p>
        </p:txBody>
      </p:sp>
      <p:sp>
        <p:nvSpPr>
          <p:cNvPr id="199" name="Google Shape;199;p34"/>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export my visualization to keep for my records to conduct research or simply save my findings.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Being able to quickly export a complex visualization into an image or PDF supports users in research and grants them a way to save progress after utilizing visualizations on the website.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1.5 Chronology Data Visualization </a:t>
            </a:r>
            <a:endParaRPr/>
          </a:p>
          <a:p>
            <a:pPr indent="0" lvl="0" marL="0" rtl="0" algn="l">
              <a:spcBef>
                <a:spcPts val="0"/>
              </a:spcBef>
              <a:spcAft>
                <a:spcPts val="0"/>
              </a:spcAft>
              <a:buNone/>
            </a:pPr>
            <a:r>
              <a:rPr lang="es" sz="2400"/>
              <a:t>Cady Pridgeon</a:t>
            </a:r>
            <a:endParaRPr sz="2400"/>
          </a:p>
        </p:txBody>
      </p:sp>
      <p:sp>
        <p:nvSpPr>
          <p:cNvPr id="205" name="Google Shape;205;p35"/>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all of the Alabama authors from the 19th and 20th century to gain a complete picture of the literary landscape from this area and time.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Currently, the website includes 150 authors in its literary map visualization and detail pages. However, there are around 1,500 data entries for authors from this time, so it is important to include these additional data points for completeness.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Chronology Data Visualization </a:t>
            </a:r>
            <a:endParaRPr/>
          </a:p>
          <a:p>
            <a:pPr indent="0" lvl="0" marL="0" rtl="0" algn="l">
              <a:spcBef>
                <a:spcPts val="0"/>
              </a:spcBef>
              <a:spcAft>
                <a:spcPts val="0"/>
              </a:spcAft>
              <a:buNone/>
            </a:pPr>
            <a:r>
              <a:rPr lang="es" sz="2400"/>
              <a:t>Cady Pridgeon</a:t>
            </a:r>
            <a:endParaRPr sz="2400"/>
          </a:p>
        </p:txBody>
      </p:sp>
      <p:sp>
        <p:nvSpPr>
          <p:cNvPr id="211" name="Google Shape;211;p36"/>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access the Alabama Authors website from any device, such as a computer, tablet, or phone, and experience an accessible data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 data visualization should be responsive, supporting users from any device, including a mobile phone.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Chronology Data Visualization </a:t>
            </a:r>
            <a:endParaRPr/>
          </a:p>
          <a:p>
            <a:pPr indent="0" lvl="0" marL="0" rtl="0" algn="l">
              <a:spcBef>
                <a:spcPts val="0"/>
              </a:spcBef>
              <a:spcAft>
                <a:spcPts val="0"/>
              </a:spcAft>
              <a:buNone/>
            </a:pPr>
            <a:r>
              <a:rPr lang="es" sz="2400"/>
              <a:t>Cady Pridgeon</a:t>
            </a:r>
            <a:endParaRPr sz="2400"/>
          </a:p>
        </p:txBody>
      </p:sp>
      <p:sp>
        <p:nvSpPr>
          <p:cNvPr id="217" name="Google Shape;217;p37"/>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experience an accessible user interface on the Alabama Authors website to ensure my abilities do not interfere with viable interactions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Color contrast, tab index, and verbiage are a few aspects that make an interface accessible and inclusive. It is crucial that anyone, regardless of their abilities, should be able to access and navigate the website and visualizations with ease.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1.8 Chronology Data Visualization </a:t>
            </a:r>
            <a:endParaRPr/>
          </a:p>
          <a:p>
            <a:pPr indent="0" lvl="0" marL="0" rtl="0" algn="l">
              <a:spcBef>
                <a:spcPts val="0"/>
              </a:spcBef>
              <a:spcAft>
                <a:spcPts val="0"/>
              </a:spcAft>
              <a:buNone/>
            </a:pPr>
            <a:r>
              <a:rPr lang="es" sz="2400"/>
              <a:t>Cady Pridgeon</a:t>
            </a:r>
            <a:endParaRPr sz="2400"/>
          </a:p>
        </p:txBody>
      </p:sp>
      <p:sp>
        <p:nvSpPr>
          <p:cNvPr id="223" name="Google Shape;223;p38"/>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an administrator, I want to be able to manage the chronology/timeline data visualization with Omeka Classic to avoid issues with GitHub repository connections.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Sometimes data visualizations are connected to the digital humanities websites by hosting the visualization on a GitHub repository and displaying the result on the website with an iframe. To prevent frustrations associated with this,  we must create our visualization using plugins supported by Omeka Classic.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 </a:t>
            </a:r>
            <a:r>
              <a:rPr lang="es"/>
              <a:t>Author Details Page </a:t>
            </a:r>
            <a:r>
              <a:rPr lang="es"/>
              <a:t> </a:t>
            </a:r>
            <a:endParaRPr/>
          </a:p>
          <a:p>
            <a:pPr indent="0" lvl="0" marL="0" rtl="0" algn="l">
              <a:spcBef>
                <a:spcPts val="0"/>
              </a:spcBef>
              <a:spcAft>
                <a:spcPts val="0"/>
              </a:spcAft>
              <a:buNone/>
            </a:pPr>
            <a:r>
              <a:rPr lang="es" sz="2400"/>
              <a:t>Cady Pridgeon</a:t>
            </a:r>
            <a:endParaRPr sz="2400"/>
          </a:p>
        </p:txBody>
      </p:sp>
      <p:sp>
        <p:nvSpPr>
          <p:cNvPr id="229" name="Google Shape;229;p39"/>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an author's date of birth and date of death on their details page to quickly remember the period they lived through.</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While users can view an author's date of birth on data visualizations, their birth date and death date are missing from their detail page. This could frustrate users by creating an inconsistency in data availability over various pages on the 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1.5 Progress</a:t>
            </a:r>
            <a:endParaRPr/>
          </a:p>
          <a:p>
            <a:pPr indent="0" lvl="0" marL="0" rtl="0" algn="l">
              <a:spcBef>
                <a:spcPts val="0"/>
              </a:spcBef>
              <a:spcAft>
                <a:spcPts val="0"/>
              </a:spcAft>
              <a:buNone/>
            </a:pPr>
            <a:r>
              <a:rPr lang="es" sz="2400"/>
              <a:t>Cady Pridgeon</a:t>
            </a:r>
            <a:endParaRPr sz="2400"/>
          </a:p>
        </p:txBody>
      </p:sp>
      <p:pic>
        <p:nvPicPr>
          <p:cNvPr id="235" name="Google Shape;235;p40"/>
          <p:cNvPicPr preferRelativeResize="0"/>
          <p:nvPr/>
        </p:nvPicPr>
        <p:blipFill rotWithShape="1">
          <a:blip r:embed="rId3">
            <a:alphaModFix/>
          </a:blip>
          <a:srcRect b="0" l="0" r="36098" t="0"/>
          <a:stretch/>
        </p:blipFill>
        <p:spPr>
          <a:xfrm>
            <a:off x="566258" y="1701375"/>
            <a:ext cx="2766057" cy="2585324"/>
          </a:xfrm>
          <a:prstGeom prst="rect">
            <a:avLst/>
          </a:prstGeom>
          <a:noFill/>
          <a:ln cap="flat" cmpd="sng" w="19050">
            <a:solidFill>
              <a:schemeClr val="dk1"/>
            </a:solidFill>
            <a:prstDash val="solid"/>
            <a:round/>
            <a:headEnd len="sm" w="sm" type="none"/>
            <a:tailEnd len="sm" w="sm" type="none"/>
          </a:ln>
        </p:spPr>
      </p:pic>
      <p:cxnSp>
        <p:nvCxnSpPr>
          <p:cNvPr id="236" name="Google Shape;236;p40"/>
          <p:cNvCxnSpPr/>
          <p:nvPr/>
        </p:nvCxnSpPr>
        <p:spPr>
          <a:xfrm>
            <a:off x="3526038" y="2994050"/>
            <a:ext cx="581100" cy="0"/>
          </a:xfrm>
          <a:prstGeom prst="straightConnector1">
            <a:avLst/>
          </a:prstGeom>
          <a:noFill/>
          <a:ln cap="flat" cmpd="sng" w="19050">
            <a:solidFill>
              <a:schemeClr val="dk1"/>
            </a:solidFill>
            <a:prstDash val="solid"/>
            <a:round/>
            <a:headEnd len="med" w="med" type="none"/>
            <a:tailEnd len="med" w="med" type="triangle"/>
          </a:ln>
        </p:spPr>
      </p:cxnSp>
      <p:pic>
        <p:nvPicPr>
          <p:cNvPr id="237" name="Google Shape;237;p40"/>
          <p:cNvPicPr preferRelativeResize="0"/>
          <p:nvPr/>
        </p:nvPicPr>
        <p:blipFill>
          <a:blip r:embed="rId4">
            <a:alphaModFix/>
          </a:blip>
          <a:stretch>
            <a:fillRect/>
          </a:stretch>
        </p:blipFill>
        <p:spPr>
          <a:xfrm>
            <a:off x="4300863" y="1701375"/>
            <a:ext cx="4276874" cy="2585337"/>
          </a:xfrm>
          <a:prstGeom prst="rect">
            <a:avLst/>
          </a:prstGeom>
          <a:noFill/>
          <a:ln cap="flat" cmpd="sng" w="19050">
            <a:solidFill>
              <a:schemeClr val="dk1"/>
            </a:solidFill>
            <a:prstDash val="solid"/>
            <a:round/>
            <a:headEnd len="sm" w="sm" type="none"/>
            <a:tailEnd len="sm" w="sm" type="none"/>
          </a:ln>
        </p:spPr>
      </p:pic>
      <p:sp>
        <p:nvSpPr>
          <p:cNvPr id="238" name="Google Shape;238;p40"/>
          <p:cNvSpPr txBox="1"/>
          <p:nvPr/>
        </p:nvSpPr>
        <p:spPr>
          <a:xfrm>
            <a:off x="460988" y="428670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entries</a:t>
            </a:r>
            <a:endParaRPr sz="1000">
              <a:solidFill>
                <a:schemeClr val="dk1"/>
              </a:solidFill>
              <a:latin typeface="DM Sans"/>
              <a:ea typeface="DM Sans"/>
              <a:cs typeface="DM Sans"/>
              <a:sym typeface="DM Sans"/>
            </a:endParaRPr>
          </a:p>
        </p:txBody>
      </p:sp>
      <p:sp>
        <p:nvSpPr>
          <p:cNvPr id="239" name="Google Shape;239;p40"/>
          <p:cNvSpPr txBox="1"/>
          <p:nvPr/>
        </p:nvSpPr>
        <p:spPr>
          <a:xfrm>
            <a:off x="4951000" y="428670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in Omeka Classic</a:t>
            </a:r>
            <a:endParaRPr sz="1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a:p>
          <a:p>
            <a:pPr indent="0" lvl="0" marL="0" rtl="0" algn="l">
              <a:spcBef>
                <a:spcPts val="0"/>
              </a:spcBef>
              <a:spcAft>
                <a:spcPts val="0"/>
              </a:spcAft>
              <a:buNone/>
            </a:pPr>
            <a:r>
              <a:rPr lang="es" sz="2400"/>
              <a:t>Cady Pridgeon</a:t>
            </a:r>
            <a:endParaRPr sz="2400"/>
          </a:p>
        </p:txBody>
      </p:sp>
      <p:pic>
        <p:nvPicPr>
          <p:cNvPr id="245" name="Google Shape;245;p41"/>
          <p:cNvPicPr preferRelativeResize="0"/>
          <p:nvPr/>
        </p:nvPicPr>
        <p:blipFill rotWithShape="1">
          <a:blip r:embed="rId3">
            <a:alphaModFix/>
          </a:blip>
          <a:srcRect b="268" l="0" r="0" t="268"/>
          <a:stretch/>
        </p:blipFill>
        <p:spPr>
          <a:xfrm>
            <a:off x="1745163" y="1486500"/>
            <a:ext cx="5653673" cy="3067000"/>
          </a:xfrm>
          <a:prstGeom prst="rect">
            <a:avLst/>
          </a:prstGeom>
          <a:noFill/>
          <a:ln cap="flat" cmpd="sng" w="19050">
            <a:solidFill>
              <a:schemeClr val="dk1"/>
            </a:solidFill>
            <a:prstDash val="solid"/>
            <a:round/>
            <a:headEnd len="sm" w="sm" type="none"/>
            <a:tailEnd len="sm" w="sm" type="none"/>
          </a:ln>
        </p:spPr>
      </p:pic>
      <p:sp>
        <p:nvSpPr>
          <p:cNvPr id="246" name="Google Shape;246;p41"/>
          <p:cNvSpPr txBox="1"/>
          <p:nvPr/>
        </p:nvSpPr>
        <p:spPr>
          <a:xfrm>
            <a:off x="3083688" y="455350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Omeka Classic plugin repository</a:t>
            </a:r>
            <a:endParaRPr sz="1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a:p>
          <a:p>
            <a:pPr indent="0" lvl="0" marL="0" rtl="0" algn="l">
              <a:spcBef>
                <a:spcPts val="0"/>
              </a:spcBef>
              <a:spcAft>
                <a:spcPts val="0"/>
              </a:spcAft>
              <a:buNone/>
            </a:pPr>
            <a:r>
              <a:rPr lang="es" sz="2400"/>
              <a:t>Cady Pridgeon</a:t>
            </a:r>
            <a:endParaRPr sz="2400"/>
          </a:p>
        </p:txBody>
      </p:sp>
      <p:sp>
        <p:nvSpPr>
          <p:cNvPr id="252" name="Google Shape;252;p42"/>
          <p:cNvSpPr txBox="1"/>
          <p:nvPr/>
        </p:nvSpPr>
        <p:spPr>
          <a:xfrm>
            <a:off x="1184800" y="43654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Time plugin</a:t>
            </a:r>
            <a:endParaRPr sz="1000">
              <a:solidFill>
                <a:schemeClr val="dk1"/>
              </a:solidFill>
              <a:latin typeface="DM Sans"/>
              <a:ea typeface="DM Sans"/>
              <a:cs typeface="DM Sans"/>
              <a:sym typeface="DM Sans"/>
            </a:endParaRPr>
          </a:p>
        </p:txBody>
      </p:sp>
      <p:pic>
        <p:nvPicPr>
          <p:cNvPr id="253" name="Google Shape;253;p42"/>
          <p:cNvPicPr preferRelativeResize="0"/>
          <p:nvPr/>
        </p:nvPicPr>
        <p:blipFill>
          <a:blip r:embed="rId3">
            <a:alphaModFix/>
          </a:blip>
          <a:stretch>
            <a:fillRect/>
          </a:stretch>
        </p:blipFill>
        <p:spPr>
          <a:xfrm>
            <a:off x="888987" y="1629763"/>
            <a:ext cx="3568275" cy="2735694"/>
          </a:xfrm>
          <a:prstGeom prst="rect">
            <a:avLst/>
          </a:prstGeom>
          <a:noFill/>
          <a:ln cap="flat" cmpd="sng" w="19050">
            <a:solidFill>
              <a:schemeClr val="dk1"/>
            </a:solidFill>
            <a:prstDash val="solid"/>
            <a:round/>
            <a:headEnd len="sm" w="sm" type="none"/>
            <a:tailEnd len="sm" w="sm" type="none"/>
          </a:ln>
        </p:spPr>
      </p:pic>
      <p:pic>
        <p:nvPicPr>
          <p:cNvPr id="254" name="Google Shape;254;p42"/>
          <p:cNvPicPr preferRelativeResize="0"/>
          <p:nvPr/>
        </p:nvPicPr>
        <p:blipFill>
          <a:blip r:embed="rId4">
            <a:alphaModFix/>
          </a:blip>
          <a:stretch>
            <a:fillRect/>
          </a:stretch>
        </p:blipFill>
        <p:spPr>
          <a:xfrm>
            <a:off x="4686748" y="1629775"/>
            <a:ext cx="3568266" cy="2735674"/>
          </a:xfrm>
          <a:prstGeom prst="rect">
            <a:avLst/>
          </a:prstGeom>
          <a:noFill/>
          <a:ln cap="flat" cmpd="sng" w="19050">
            <a:solidFill>
              <a:schemeClr val="dk1"/>
            </a:solidFill>
            <a:prstDash val="solid"/>
            <a:round/>
            <a:headEnd len="sm" w="sm" type="none"/>
            <a:tailEnd len="sm" w="sm" type="none"/>
          </a:ln>
        </p:spPr>
      </p:pic>
      <p:sp>
        <p:nvSpPr>
          <p:cNvPr id="255" name="Google Shape;255;p42"/>
          <p:cNvSpPr txBox="1"/>
          <p:nvPr/>
        </p:nvSpPr>
        <p:spPr>
          <a:xfrm>
            <a:off x="4982588" y="43654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Timeline</a:t>
            </a:r>
            <a:r>
              <a:rPr lang="es" sz="1000">
                <a:solidFill>
                  <a:schemeClr val="dk1"/>
                </a:solidFill>
                <a:latin typeface="DM Sans"/>
                <a:ea typeface="DM Sans"/>
                <a:cs typeface="DM Sans"/>
                <a:sym typeface="DM Sans"/>
              </a:rPr>
              <a:t> plugin</a:t>
            </a:r>
            <a:endParaRPr sz="1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a:p>
          <a:p>
            <a:pPr indent="0" lvl="0" marL="0" rtl="0" algn="l">
              <a:spcBef>
                <a:spcPts val="0"/>
              </a:spcBef>
              <a:spcAft>
                <a:spcPts val="0"/>
              </a:spcAft>
              <a:buNone/>
            </a:pPr>
            <a:r>
              <a:rPr lang="es" sz="2400"/>
              <a:t>Amee Kivette</a:t>
            </a:r>
            <a:endParaRPr sz="2400"/>
          </a:p>
        </p:txBody>
      </p:sp>
      <p:sp>
        <p:nvSpPr>
          <p:cNvPr id="261" name="Google Shape;261;p43"/>
          <p:cNvSpPr txBox="1"/>
          <p:nvPr>
            <p:ph idx="1" type="body"/>
          </p:nvPr>
        </p:nvSpPr>
        <p:spPr>
          <a:xfrm>
            <a:off x="975000" y="1704800"/>
            <a:ext cx="34905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latin typeface="DM Sans"/>
                <a:ea typeface="DM Sans"/>
                <a:cs typeface="DM Sans"/>
                <a:sym typeface="DM Sans"/>
              </a:rPr>
              <a:t>Architecture</a:t>
            </a:r>
            <a:endParaRPr b="1"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Omeka Classic</a:t>
            </a:r>
            <a:endParaRPr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Reclaim Hosting</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rPr b="1" lang="es" sz="1400">
                <a:latin typeface="DM Sans"/>
                <a:ea typeface="DM Sans"/>
                <a:cs typeface="DM Sans"/>
                <a:sym typeface="DM Sans"/>
              </a:rPr>
              <a:t>Primary Interactions</a:t>
            </a:r>
            <a:endParaRPr b="1"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Author Data  → Omeka Classic</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Omeka Classic → Reclaim Hosting</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Administrators → Author Data</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Within Omeka Classic</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Author Data → Plugins that facilitate data visualization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p:txBody>
      </p:sp>
      <p:sp>
        <p:nvSpPr>
          <p:cNvPr id="262" name="Google Shape;262;p43"/>
          <p:cNvSpPr/>
          <p:nvPr/>
        </p:nvSpPr>
        <p:spPr>
          <a:xfrm>
            <a:off x="5657537" y="2295264"/>
            <a:ext cx="2292324" cy="545808"/>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txBox="1"/>
          <p:nvPr/>
        </p:nvSpPr>
        <p:spPr>
          <a:xfrm>
            <a:off x="5844812" y="2429735"/>
            <a:ext cx="1911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DM Sans"/>
                <a:ea typeface="DM Sans"/>
                <a:cs typeface="DM Sans"/>
                <a:sym typeface="DM Sans"/>
              </a:rPr>
              <a:t>CSV Data Fields</a:t>
            </a:r>
            <a:endParaRPr>
              <a:solidFill>
                <a:schemeClr val="dk1"/>
              </a:solidFill>
              <a:latin typeface="DM Sans"/>
              <a:ea typeface="DM Sans"/>
              <a:cs typeface="DM Sans"/>
              <a:sym typeface="DM Sans"/>
            </a:endParaRPr>
          </a:p>
        </p:txBody>
      </p:sp>
      <p:sp>
        <p:nvSpPr>
          <p:cNvPr id="264" name="Google Shape;264;p43"/>
          <p:cNvSpPr txBox="1"/>
          <p:nvPr/>
        </p:nvSpPr>
        <p:spPr>
          <a:xfrm>
            <a:off x="4771350" y="1600825"/>
            <a:ext cx="24549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DM Sans"/>
                <a:ea typeface="DM Sans"/>
                <a:cs typeface="DM Sans"/>
                <a:sym typeface="DM Sans"/>
              </a:rPr>
              <a:t>Author_Last_Name_First_Name</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s" sz="1000">
                <a:solidFill>
                  <a:schemeClr val="dk1"/>
                </a:solidFill>
                <a:latin typeface="DM Sans"/>
                <a:ea typeface="DM Sans"/>
                <a:cs typeface="DM Sans"/>
                <a:sym typeface="DM Sans"/>
              </a:rPr>
              <a:t>Author_First_Name_Last_Name</a:t>
            </a:r>
            <a:endParaRPr sz="1000">
              <a:solidFill>
                <a:schemeClr val="dk1"/>
              </a:solidFill>
              <a:latin typeface="DM Sans"/>
              <a:ea typeface="DM Sans"/>
              <a:cs typeface="DM Sans"/>
              <a:sym typeface="DM Sans"/>
            </a:endParaRPr>
          </a:p>
        </p:txBody>
      </p:sp>
      <p:sp>
        <p:nvSpPr>
          <p:cNvPr id="265" name="Google Shape;265;p43"/>
          <p:cNvSpPr txBox="1"/>
          <p:nvPr/>
        </p:nvSpPr>
        <p:spPr>
          <a:xfrm>
            <a:off x="7589749" y="1600830"/>
            <a:ext cx="9690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BirthDate</a:t>
            </a:r>
            <a:endParaRPr sz="1000">
              <a:solidFill>
                <a:schemeClr val="dk1"/>
              </a:solidFill>
              <a:latin typeface="DM Sans"/>
              <a:ea typeface="DM Sans"/>
              <a:cs typeface="DM Sans"/>
              <a:sym typeface="DM Sans"/>
            </a:endParaRPr>
          </a:p>
          <a:p>
            <a:pPr indent="0" lvl="0" marL="0" rtl="0" algn="ctr">
              <a:spcBef>
                <a:spcPts val="0"/>
              </a:spcBef>
              <a:spcAft>
                <a:spcPts val="0"/>
              </a:spcAft>
              <a:buNone/>
            </a:pPr>
            <a:r>
              <a:rPr lang="es" sz="1000">
                <a:solidFill>
                  <a:schemeClr val="dk1"/>
                </a:solidFill>
                <a:latin typeface="DM Sans"/>
                <a:ea typeface="DM Sans"/>
                <a:cs typeface="DM Sans"/>
                <a:sym typeface="DM Sans"/>
              </a:rPr>
              <a:t>Death Date</a:t>
            </a:r>
            <a:endParaRPr sz="1000">
              <a:solidFill>
                <a:schemeClr val="dk1"/>
              </a:solidFill>
              <a:latin typeface="DM Sans"/>
              <a:ea typeface="DM Sans"/>
              <a:cs typeface="DM Sans"/>
              <a:sym typeface="DM Sans"/>
            </a:endParaRPr>
          </a:p>
        </p:txBody>
      </p:sp>
      <p:sp>
        <p:nvSpPr>
          <p:cNvPr id="266" name="Google Shape;266;p43"/>
          <p:cNvSpPr txBox="1"/>
          <p:nvPr/>
        </p:nvSpPr>
        <p:spPr>
          <a:xfrm>
            <a:off x="5003743" y="3659568"/>
            <a:ext cx="12651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DM Sans"/>
                <a:ea typeface="DM Sans"/>
                <a:cs typeface="DM Sans"/>
                <a:sym typeface="DM Sans"/>
              </a:rPr>
              <a:t>Author_Biography</a:t>
            </a:r>
            <a:endParaRPr sz="1000">
              <a:solidFill>
                <a:schemeClr val="dk1"/>
              </a:solidFill>
              <a:latin typeface="DM Sans"/>
              <a:ea typeface="DM Sans"/>
              <a:cs typeface="DM Sans"/>
              <a:sym typeface="DM Sans"/>
            </a:endParaRPr>
          </a:p>
        </p:txBody>
      </p:sp>
      <p:sp>
        <p:nvSpPr>
          <p:cNvPr id="267" name="Google Shape;267;p43"/>
          <p:cNvSpPr txBox="1"/>
          <p:nvPr/>
        </p:nvSpPr>
        <p:spPr>
          <a:xfrm>
            <a:off x="6319065" y="3659571"/>
            <a:ext cx="9690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Source</a:t>
            </a:r>
            <a:endParaRPr sz="1000">
              <a:solidFill>
                <a:schemeClr val="dk1"/>
              </a:solidFill>
              <a:latin typeface="DM Sans"/>
              <a:ea typeface="DM Sans"/>
              <a:cs typeface="DM Sans"/>
              <a:sym typeface="DM Sans"/>
            </a:endParaRPr>
          </a:p>
        </p:txBody>
      </p:sp>
      <p:sp>
        <p:nvSpPr>
          <p:cNvPr id="268" name="Google Shape;268;p43"/>
          <p:cNvSpPr txBox="1"/>
          <p:nvPr/>
        </p:nvSpPr>
        <p:spPr>
          <a:xfrm>
            <a:off x="7542475" y="3659550"/>
            <a:ext cx="1330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DM Sans"/>
                <a:ea typeface="DM Sans"/>
                <a:cs typeface="DM Sans"/>
                <a:sym typeface="DM Sans"/>
              </a:rPr>
              <a:t>Book_Publications</a:t>
            </a:r>
            <a:endParaRPr sz="1000">
              <a:solidFill>
                <a:schemeClr val="dk1"/>
              </a:solidFill>
              <a:latin typeface="DM Sans"/>
              <a:ea typeface="DM Sans"/>
              <a:cs typeface="DM Sans"/>
              <a:sym typeface="DM Sans"/>
            </a:endParaRPr>
          </a:p>
        </p:txBody>
      </p:sp>
      <p:sp>
        <p:nvSpPr>
          <p:cNvPr id="269" name="Google Shape;269;p43"/>
          <p:cNvSpPr/>
          <p:nvPr/>
        </p:nvSpPr>
        <p:spPr>
          <a:xfrm>
            <a:off x="5484264" y="1893477"/>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8031495" y="1893477"/>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5484246" y="3181374"/>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p:nvPr/>
        </p:nvSpPr>
        <p:spPr>
          <a:xfrm>
            <a:off x="6757853" y="3181374"/>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a:off x="8031478" y="3181374"/>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6589410" y="2164687"/>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a:off x="6932092" y="2164687"/>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6589410" y="2908289"/>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6760751" y="2908289"/>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a:off x="6932092" y="2908289"/>
            <a:ext cx="85500" cy="65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43"/>
          <p:cNvCxnSpPr>
            <a:stCxn id="269" idx="4"/>
            <a:endCxn id="274" idx="0"/>
          </p:cNvCxnSpPr>
          <p:nvPr/>
        </p:nvCxnSpPr>
        <p:spPr>
          <a:xfrm flipH="1" rot="-5400000">
            <a:off x="5976564" y="1509027"/>
            <a:ext cx="206100" cy="1105200"/>
          </a:xfrm>
          <a:prstGeom prst="curvedConnector3">
            <a:avLst>
              <a:gd fmla="val 49980" name="adj1"/>
            </a:avLst>
          </a:prstGeom>
          <a:noFill/>
          <a:ln cap="flat" cmpd="sng" w="19050">
            <a:solidFill>
              <a:schemeClr val="dk1"/>
            </a:solidFill>
            <a:prstDash val="solid"/>
            <a:round/>
            <a:headEnd len="med" w="med" type="none"/>
            <a:tailEnd len="med" w="med" type="none"/>
          </a:ln>
        </p:spPr>
      </p:cxnSp>
      <p:cxnSp>
        <p:nvCxnSpPr>
          <p:cNvPr id="280" name="Google Shape;280;p43"/>
          <p:cNvCxnSpPr>
            <a:stCxn id="270" idx="4"/>
            <a:endCxn id="275" idx="0"/>
          </p:cNvCxnSpPr>
          <p:nvPr/>
        </p:nvCxnSpPr>
        <p:spPr>
          <a:xfrm rot="5400000">
            <a:off x="7421445" y="1511877"/>
            <a:ext cx="206100" cy="1099500"/>
          </a:xfrm>
          <a:prstGeom prst="curvedConnector3">
            <a:avLst>
              <a:gd fmla="val 49980" name="adj1"/>
            </a:avLst>
          </a:prstGeom>
          <a:noFill/>
          <a:ln cap="flat" cmpd="sng" w="19050">
            <a:solidFill>
              <a:schemeClr val="dk1"/>
            </a:solidFill>
            <a:prstDash val="solid"/>
            <a:round/>
            <a:headEnd len="med" w="med" type="none"/>
            <a:tailEnd len="med" w="med" type="none"/>
          </a:ln>
        </p:spPr>
      </p:cxnSp>
      <p:cxnSp>
        <p:nvCxnSpPr>
          <p:cNvPr id="281" name="Google Shape;281;p43"/>
          <p:cNvCxnSpPr>
            <a:stCxn id="271" idx="0"/>
            <a:endCxn id="276" idx="4"/>
          </p:cNvCxnSpPr>
          <p:nvPr/>
        </p:nvCxnSpPr>
        <p:spPr>
          <a:xfrm rot="-5400000">
            <a:off x="5975646" y="2524824"/>
            <a:ext cx="207900" cy="1105200"/>
          </a:xfrm>
          <a:prstGeom prst="curvedConnector3">
            <a:avLst>
              <a:gd fmla="val 50009" name="adj1"/>
            </a:avLst>
          </a:prstGeom>
          <a:noFill/>
          <a:ln cap="flat" cmpd="sng" w="19050">
            <a:solidFill>
              <a:schemeClr val="dk1"/>
            </a:solidFill>
            <a:prstDash val="solid"/>
            <a:round/>
            <a:headEnd len="med" w="med" type="none"/>
            <a:tailEnd len="med" w="med" type="none"/>
          </a:ln>
        </p:spPr>
      </p:cxnSp>
      <p:cxnSp>
        <p:nvCxnSpPr>
          <p:cNvPr id="282" name="Google Shape;282;p43"/>
          <p:cNvCxnSpPr>
            <a:stCxn id="273" idx="0"/>
            <a:endCxn id="278" idx="4"/>
          </p:cNvCxnSpPr>
          <p:nvPr/>
        </p:nvCxnSpPr>
        <p:spPr>
          <a:xfrm flipH="1" rot="5400000">
            <a:off x="7420528" y="2527674"/>
            <a:ext cx="207900" cy="1099500"/>
          </a:xfrm>
          <a:prstGeom prst="curvedConnector3">
            <a:avLst>
              <a:gd fmla="val 50009" name="adj1"/>
            </a:avLst>
          </a:prstGeom>
          <a:noFill/>
          <a:ln cap="flat" cmpd="sng" w="19050">
            <a:solidFill>
              <a:schemeClr val="dk1"/>
            </a:solidFill>
            <a:prstDash val="solid"/>
            <a:round/>
            <a:headEnd len="med" w="med" type="none"/>
            <a:tailEnd len="med" w="med" type="none"/>
          </a:ln>
        </p:spPr>
      </p:cxnSp>
      <p:cxnSp>
        <p:nvCxnSpPr>
          <p:cNvPr id="283" name="Google Shape;283;p43"/>
          <p:cNvCxnSpPr>
            <a:stCxn id="272" idx="0"/>
            <a:endCxn id="277" idx="4"/>
          </p:cNvCxnSpPr>
          <p:nvPr/>
        </p:nvCxnSpPr>
        <p:spPr>
          <a:xfrm rot="-5400000">
            <a:off x="6698153" y="3075924"/>
            <a:ext cx="207900" cy="3000"/>
          </a:xfrm>
          <a:prstGeom prst="curvedConnector3">
            <a:avLst>
              <a:gd fmla="val 50009" name="adj1"/>
            </a:avLst>
          </a:prstGeom>
          <a:noFill/>
          <a:ln cap="flat" cmpd="sng" w="19050">
            <a:solidFill>
              <a:srgbClr val="5F7D95"/>
            </a:solidFill>
            <a:prstDash val="solid"/>
            <a:round/>
            <a:headEnd len="med" w="med" type="none"/>
            <a:tailEnd len="med" w="med" type="none"/>
          </a:ln>
        </p:spPr>
      </p:cxnSp>
      <p:grpSp>
        <p:nvGrpSpPr>
          <p:cNvPr id="284" name="Google Shape;284;p43"/>
          <p:cNvGrpSpPr/>
          <p:nvPr/>
        </p:nvGrpSpPr>
        <p:grpSpPr>
          <a:xfrm>
            <a:off x="5433391" y="1242750"/>
            <a:ext cx="246415" cy="251564"/>
            <a:chOff x="4195399" y="1970604"/>
            <a:chExt cx="344878" cy="343573"/>
          </a:xfrm>
        </p:grpSpPr>
        <p:sp>
          <p:nvSpPr>
            <p:cNvPr id="285" name="Google Shape;285;p43"/>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43"/>
          <p:cNvGrpSpPr/>
          <p:nvPr/>
        </p:nvGrpSpPr>
        <p:grpSpPr>
          <a:xfrm>
            <a:off x="6683508" y="3337873"/>
            <a:ext cx="241276" cy="230053"/>
            <a:chOff x="6099375" y="2456075"/>
            <a:chExt cx="337684" cy="314194"/>
          </a:xfrm>
        </p:grpSpPr>
        <p:sp>
          <p:nvSpPr>
            <p:cNvPr id="290" name="Google Shape;290;p43"/>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43"/>
          <p:cNvSpPr/>
          <p:nvPr/>
        </p:nvSpPr>
        <p:spPr>
          <a:xfrm>
            <a:off x="7942779" y="3302228"/>
            <a:ext cx="272339" cy="228795"/>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5304461" y="3280297"/>
            <a:ext cx="265307" cy="272646"/>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43"/>
          <p:cNvGrpSpPr/>
          <p:nvPr/>
        </p:nvGrpSpPr>
        <p:grpSpPr>
          <a:xfrm>
            <a:off x="7923448" y="1243164"/>
            <a:ext cx="301906" cy="251125"/>
            <a:chOff x="2165809" y="3811059"/>
            <a:chExt cx="422542" cy="342973"/>
          </a:xfrm>
        </p:grpSpPr>
        <p:sp>
          <p:nvSpPr>
            <p:cNvPr id="295" name="Google Shape;295;p43"/>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Alabama Authors</a:t>
            </a:r>
            <a:endParaRPr/>
          </a:p>
          <a:p>
            <a:pPr indent="0" lvl="0" marL="0" rtl="0" algn="l">
              <a:spcBef>
                <a:spcPts val="0"/>
              </a:spcBef>
              <a:spcAft>
                <a:spcPts val="0"/>
              </a:spcAft>
              <a:buNone/>
            </a:pPr>
            <a:r>
              <a:rPr lang="es" sz="2400"/>
              <a:t>Laura Wilson</a:t>
            </a:r>
            <a:endParaRPr sz="2400"/>
          </a:p>
        </p:txBody>
      </p:sp>
      <p:sp>
        <p:nvSpPr>
          <p:cNvPr id="145" name="Google Shape;145;p26"/>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latin typeface="DM Sans"/>
                <a:ea typeface="DM Sans"/>
                <a:cs typeface="DM Sans"/>
                <a:sym typeface="DM Sans"/>
              </a:rPr>
              <a:t>Introduction</a:t>
            </a:r>
            <a:endParaRPr b="1"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Alabama Authors of the 19th and 20th Centuries</a:t>
            </a:r>
            <a:endParaRPr sz="1400">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latin typeface="DM Sans"/>
                <a:ea typeface="DM Sans"/>
                <a:cs typeface="DM Sans"/>
                <a:sym typeface="DM Sans"/>
              </a:rPr>
              <a:t>Dr. Beverly Park Rilett</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rPr b="1" lang="es" sz="1400">
                <a:latin typeface="DM Sans"/>
                <a:ea typeface="DM Sans"/>
                <a:cs typeface="DM Sans"/>
                <a:sym typeface="DM Sans"/>
              </a:rPr>
              <a:t>Project Mission</a:t>
            </a:r>
            <a:endParaRPr b="1"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Visualize wealth of data</a:t>
            </a:r>
            <a:endParaRPr sz="1400">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latin typeface="DM Sans"/>
                <a:ea typeface="DM Sans"/>
                <a:cs typeface="DM Sans"/>
                <a:sym typeface="DM Sans"/>
              </a:rPr>
              <a:t>Over 1500 authors</a:t>
            </a:r>
            <a:endParaRPr>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Chronology</a:t>
            </a:r>
            <a:endParaRPr sz="1400">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latin typeface="DM Sans"/>
                <a:ea typeface="DM Sans"/>
                <a:cs typeface="DM Sans"/>
                <a:sym typeface="DM Sans"/>
              </a:rPr>
              <a:t>Encourages data exploration</a:t>
            </a:r>
            <a:endParaRPr>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latin typeface="DM Sans"/>
                <a:ea typeface="DM Sans"/>
                <a:cs typeface="DM Sans"/>
                <a:sym typeface="DM Sans"/>
              </a:rPr>
              <a:t>Valuable for research</a:t>
            </a:r>
            <a:endParaRPr>
              <a:latin typeface="DM Sans"/>
              <a:ea typeface="DM Sans"/>
              <a:cs typeface="DM Sans"/>
              <a:sym typeface="DM Sans"/>
            </a:endParaRPr>
          </a:p>
        </p:txBody>
      </p:sp>
      <p:pic>
        <p:nvPicPr>
          <p:cNvPr id="146" name="Google Shape;146;p26"/>
          <p:cNvPicPr preferRelativeResize="0"/>
          <p:nvPr/>
        </p:nvPicPr>
        <p:blipFill rotWithShape="1">
          <a:blip r:embed="rId3">
            <a:alphaModFix/>
          </a:blip>
          <a:srcRect b="0" l="1332" r="0" t="0"/>
          <a:stretch/>
        </p:blipFill>
        <p:spPr>
          <a:xfrm>
            <a:off x="5286025" y="647612"/>
            <a:ext cx="3347101" cy="3379276"/>
          </a:xfrm>
          <a:prstGeom prst="rect">
            <a:avLst/>
          </a:prstGeom>
          <a:noFill/>
          <a:ln cap="flat" cmpd="sng" w="19050">
            <a:solidFill>
              <a:schemeClr val="dk1"/>
            </a:solidFill>
            <a:prstDash val="solid"/>
            <a:round/>
            <a:headEnd len="sm" w="sm" type="none"/>
            <a:tailEnd len="sm" w="sm" type="none"/>
          </a:ln>
        </p:spPr>
      </p:pic>
      <p:sp>
        <p:nvSpPr>
          <p:cNvPr id="147" name="Google Shape;147;p26"/>
          <p:cNvSpPr txBox="1"/>
          <p:nvPr/>
        </p:nvSpPr>
        <p:spPr>
          <a:xfrm>
            <a:off x="5471275" y="4026900"/>
            <a:ext cx="297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Sample of the AL Author Collection from the 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a:p>
          <a:p>
            <a:pPr indent="0" lvl="0" marL="0" rtl="0" algn="l">
              <a:spcBef>
                <a:spcPts val="0"/>
              </a:spcBef>
              <a:spcAft>
                <a:spcPts val="0"/>
              </a:spcAft>
              <a:buNone/>
            </a:pPr>
            <a:r>
              <a:rPr lang="es" sz="2400"/>
              <a:t>Amee Kivette</a:t>
            </a:r>
            <a:endParaRPr sz="2400"/>
          </a:p>
        </p:txBody>
      </p:sp>
      <p:sp>
        <p:nvSpPr>
          <p:cNvPr id="318" name="Google Shape;318;p44"/>
          <p:cNvSpPr txBox="1"/>
          <p:nvPr>
            <p:ph idx="1" type="body"/>
          </p:nvPr>
        </p:nvSpPr>
        <p:spPr>
          <a:xfrm>
            <a:off x="975000" y="1704800"/>
            <a:ext cx="3742200" cy="25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latin typeface="DM Sans"/>
                <a:ea typeface="DM Sans"/>
                <a:cs typeface="DM Sans"/>
                <a:sym typeface="DM Sans"/>
              </a:rPr>
              <a:t>Content Management System</a:t>
            </a:r>
            <a:r>
              <a:rPr b="1" lang="es" sz="1400">
                <a:latin typeface="DM Sans"/>
                <a:ea typeface="DM Sans"/>
                <a:cs typeface="DM Sans"/>
                <a:sym typeface="DM Sans"/>
              </a:rPr>
              <a:t> </a:t>
            </a:r>
            <a:endParaRPr b="1" sz="1400">
              <a:latin typeface="DM Sans"/>
              <a:ea typeface="DM Sans"/>
              <a:cs typeface="DM Sans"/>
              <a:sym typeface="DM Sans"/>
            </a:endParaRPr>
          </a:p>
          <a:p>
            <a:pPr indent="-317500" lvl="0" marL="457200" rtl="0" algn="l">
              <a:lnSpc>
                <a:spcPct val="115000"/>
              </a:lnSpc>
              <a:spcBef>
                <a:spcPts val="0"/>
              </a:spcBef>
              <a:spcAft>
                <a:spcPts val="0"/>
              </a:spcAft>
              <a:buClr>
                <a:srgbClr val="434343"/>
              </a:buClr>
              <a:buSzPts val="1400"/>
              <a:buFont typeface="DM Sans"/>
              <a:buChar char="●"/>
            </a:pPr>
            <a:r>
              <a:rPr lang="es" sz="1400">
                <a:latin typeface="DM Sans"/>
                <a:ea typeface="DM Sans"/>
                <a:cs typeface="DM Sans"/>
                <a:sym typeface="DM Sans"/>
              </a:rPr>
              <a:t>Omeka Classic</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rPr b="1" lang="es" sz="1400">
                <a:latin typeface="DM Sans"/>
                <a:ea typeface="DM Sans"/>
                <a:cs typeface="DM Sans"/>
                <a:sym typeface="DM Sans"/>
              </a:rPr>
              <a:t>Source Code Management</a:t>
            </a:r>
            <a:endParaRPr sz="1400">
              <a:latin typeface="DM Sans"/>
              <a:ea typeface="DM Sans"/>
              <a:cs typeface="DM Sans"/>
              <a:sym typeface="DM Sans"/>
            </a:endParaRPr>
          </a:p>
          <a:p>
            <a:pPr indent="-317500" lvl="0" marL="457200" rtl="0" algn="l">
              <a:lnSpc>
                <a:spcPct val="115000"/>
              </a:lnSpc>
              <a:spcBef>
                <a:spcPts val="0"/>
              </a:spcBef>
              <a:spcAft>
                <a:spcPts val="0"/>
              </a:spcAft>
              <a:buClr>
                <a:srgbClr val="434343"/>
              </a:buClr>
              <a:buSzPts val="1400"/>
              <a:buFont typeface="DM Sans"/>
              <a:buChar char="●"/>
            </a:pPr>
            <a:r>
              <a:rPr lang="es" sz="1400">
                <a:latin typeface="DM Sans"/>
                <a:ea typeface="DM Sans"/>
                <a:cs typeface="DM Sans"/>
                <a:sym typeface="DM Sans"/>
              </a:rPr>
              <a:t>Reclaim Hosting </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rgbClr val="000000"/>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rPr b="1" lang="es" sz="1400">
                <a:solidFill>
                  <a:srgbClr val="000000"/>
                </a:solidFill>
                <a:highlight>
                  <a:srgbClr val="F2F2F2"/>
                </a:highlight>
                <a:latin typeface="DM Sans"/>
                <a:ea typeface="DM Sans"/>
                <a:cs typeface="DM Sans"/>
                <a:sym typeface="DM Sans"/>
              </a:rPr>
              <a:t>Team Communication</a:t>
            </a:r>
            <a:endParaRPr b="1" sz="1400">
              <a:solidFill>
                <a:srgbClr val="000000"/>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highlight>
                  <a:srgbClr val="F2F2F2"/>
                </a:highlight>
                <a:latin typeface="DM Sans"/>
                <a:ea typeface="DM Sans"/>
                <a:cs typeface="DM Sans"/>
                <a:sym typeface="DM Sans"/>
              </a:rPr>
              <a:t>Text message for general purposes</a:t>
            </a:r>
            <a:endParaRPr sz="1400">
              <a:solidFill>
                <a:srgbClr val="000000"/>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highlight>
                  <a:srgbClr val="F2F2F2"/>
                </a:highlight>
                <a:latin typeface="DM Sans"/>
                <a:ea typeface="DM Sans"/>
                <a:cs typeface="DM Sans"/>
                <a:sym typeface="DM Sans"/>
              </a:rPr>
              <a:t>Zoom for meetings </a:t>
            </a:r>
            <a:endParaRPr sz="1400">
              <a:solidFill>
                <a:srgbClr val="000000"/>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highlight>
                  <a:srgbClr val="F2F2F2"/>
                </a:highlight>
                <a:latin typeface="DM Sans"/>
                <a:ea typeface="DM Sans"/>
                <a:cs typeface="DM Sans"/>
                <a:sym typeface="DM Sans"/>
              </a:rPr>
              <a:t>Email for sponsor communications</a:t>
            </a:r>
            <a:endParaRPr sz="1400">
              <a:solidFill>
                <a:srgbClr val="000000"/>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p:txBody>
      </p:sp>
      <p:sp>
        <p:nvSpPr>
          <p:cNvPr id="319" name="Google Shape;319;p44"/>
          <p:cNvSpPr txBox="1"/>
          <p:nvPr>
            <p:ph idx="1" type="body"/>
          </p:nvPr>
        </p:nvSpPr>
        <p:spPr>
          <a:xfrm>
            <a:off x="4963200" y="2701700"/>
            <a:ext cx="3742200" cy="1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rgbClr val="000000"/>
                </a:solidFill>
                <a:latin typeface="DM Sans"/>
                <a:ea typeface="DM Sans"/>
                <a:cs typeface="DM Sans"/>
                <a:sym typeface="DM Sans"/>
              </a:rPr>
              <a:t>User Story, Task, &amp; Issue Management</a:t>
            </a:r>
            <a:endParaRPr b="1" sz="1400">
              <a:solidFill>
                <a:srgbClr val="000000"/>
              </a:solidFill>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latin typeface="DM Sans"/>
                <a:ea typeface="DM Sans"/>
                <a:cs typeface="DM Sans"/>
                <a:sym typeface="DM Sans"/>
              </a:rPr>
              <a:t>Assignments split between members</a:t>
            </a:r>
            <a:endParaRPr sz="1400">
              <a:solidFill>
                <a:srgbClr val="000000"/>
              </a:solidFill>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latin typeface="DM Sans"/>
                <a:ea typeface="DM Sans"/>
                <a:cs typeface="DM Sans"/>
                <a:sym typeface="DM Sans"/>
              </a:rPr>
              <a:t>Tasks created on a Kanban board in Notion</a:t>
            </a:r>
            <a:endParaRPr sz="1400">
              <a:solidFill>
                <a:srgbClr val="000000"/>
              </a:solidFill>
              <a:latin typeface="DM Sans"/>
              <a:ea typeface="DM Sans"/>
              <a:cs typeface="DM Sans"/>
              <a:sym typeface="DM Sans"/>
            </a:endParaRPr>
          </a:p>
          <a:p>
            <a:pPr indent="-317500" lvl="0" marL="457200" rtl="0" algn="l">
              <a:lnSpc>
                <a:spcPct val="115000"/>
              </a:lnSpc>
              <a:spcBef>
                <a:spcPts val="0"/>
              </a:spcBef>
              <a:spcAft>
                <a:spcPts val="0"/>
              </a:spcAft>
              <a:buClr>
                <a:srgbClr val="000000"/>
              </a:buClr>
              <a:buSzPts val="1400"/>
              <a:buFont typeface="DM Sans"/>
              <a:buChar char="●"/>
            </a:pPr>
            <a:r>
              <a:rPr lang="es" sz="1400">
                <a:solidFill>
                  <a:srgbClr val="000000"/>
                </a:solidFill>
                <a:latin typeface="DM Sans"/>
                <a:ea typeface="DM Sans"/>
                <a:cs typeface="DM Sans"/>
                <a:sym typeface="DM Sans"/>
              </a:rPr>
              <a:t>Problems are discussed with the team</a:t>
            </a:r>
            <a:endParaRPr sz="140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rgbClr val="000000"/>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p:txBody>
      </p:sp>
      <p:pic>
        <p:nvPicPr>
          <p:cNvPr id="320" name="Google Shape;320;p44"/>
          <p:cNvPicPr preferRelativeResize="0"/>
          <p:nvPr/>
        </p:nvPicPr>
        <p:blipFill>
          <a:blip r:embed="rId3">
            <a:alphaModFix/>
          </a:blip>
          <a:stretch>
            <a:fillRect/>
          </a:stretch>
        </p:blipFill>
        <p:spPr>
          <a:xfrm>
            <a:off x="5372025" y="502300"/>
            <a:ext cx="904750" cy="904750"/>
          </a:xfrm>
          <a:prstGeom prst="rect">
            <a:avLst/>
          </a:prstGeom>
          <a:noFill/>
          <a:ln>
            <a:noFill/>
          </a:ln>
        </p:spPr>
      </p:pic>
      <p:pic>
        <p:nvPicPr>
          <p:cNvPr id="321" name="Google Shape;321;p44"/>
          <p:cNvPicPr preferRelativeResize="0"/>
          <p:nvPr/>
        </p:nvPicPr>
        <p:blipFill>
          <a:blip r:embed="rId4">
            <a:alphaModFix/>
          </a:blip>
          <a:stretch>
            <a:fillRect/>
          </a:stretch>
        </p:blipFill>
        <p:spPr>
          <a:xfrm>
            <a:off x="6142675" y="1588287"/>
            <a:ext cx="1383250" cy="757816"/>
          </a:xfrm>
          <a:prstGeom prst="rect">
            <a:avLst/>
          </a:prstGeom>
          <a:noFill/>
          <a:ln>
            <a:noFill/>
          </a:ln>
        </p:spPr>
      </p:pic>
      <p:pic>
        <p:nvPicPr>
          <p:cNvPr id="322" name="Google Shape;322;p44"/>
          <p:cNvPicPr preferRelativeResize="0"/>
          <p:nvPr/>
        </p:nvPicPr>
        <p:blipFill>
          <a:blip r:embed="rId5">
            <a:alphaModFix/>
          </a:blip>
          <a:stretch>
            <a:fillRect/>
          </a:stretch>
        </p:blipFill>
        <p:spPr>
          <a:xfrm>
            <a:off x="7391825" y="502300"/>
            <a:ext cx="904750" cy="904750"/>
          </a:xfrm>
          <a:prstGeom prst="rect">
            <a:avLst/>
          </a:prstGeom>
          <a:noFill/>
          <a:ln>
            <a:noFill/>
          </a:ln>
        </p:spPr>
      </p:pic>
      <p:pic>
        <p:nvPicPr>
          <p:cNvPr id="323" name="Google Shape;323;p44"/>
          <p:cNvPicPr preferRelativeResize="0"/>
          <p:nvPr/>
        </p:nvPicPr>
        <p:blipFill>
          <a:blip r:embed="rId6">
            <a:alphaModFix/>
          </a:blip>
          <a:stretch>
            <a:fillRect/>
          </a:stretch>
        </p:blipFill>
        <p:spPr>
          <a:xfrm>
            <a:off x="6491191" y="502288"/>
            <a:ext cx="686220" cy="904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Laura Wilson</a:t>
            </a:r>
            <a:endParaRPr sz="2400"/>
          </a:p>
        </p:txBody>
      </p:sp>
      <p:sp>
        <p:nvSpPr>
          <p:cNvPr id="329" name="Google Shape;329;p45"/>
          <p:cNvSpPr txBox="1"/>
          <p:nvPr>
            <p:ph idx="1" type="body"/>
          </p:nvPr>
        </p:nvSpPr>
        <p:spPr>
          <a:xfrm>
            <a:off x="975000" y="1704800"/>
            <a:ext cx="3275400" cy="2859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Regular communication, thorough documentation, and clear sponsor expectations are important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Utilizing a content management system can be beneficial for users but is limiting for developers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Decreased visualization flexibility</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Outdated features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330" name="Google Shape;330;p45"/>
          <p:cNvSpPr txBox="1"/>
          <p:nvPr/>
        </p:nvSpPr>
        <p:spPr>
          <a:xfrm>
            <a:off x="5351700" y="3961963"/>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literary map</a:t>
            </a:r>
            <a:endParaRPr sz="1000">
              <a:solidFill>
                <a:schemeClr val="dk1"/>
              </a:solidFill>
              <a:latin typeface="DM Sans"/>
              <a:ea typeface="DM Sans"/>
              <a:cs typeface="DM Sans"/>
              <a:sym typeface="DM Sans"/>
            </a:endParaRPr>
          </a:p>
        </p:txBody>
      </p:sp>
      <p:pic>
        <p:nvPicPr>
          <p:cNvPr id="331" name="Google Shape;331;p45"/>
          <p:cNvPicPr preferRelativeResize="0"/>
          <p:nvPr/>
        </p:nvPicPr>
        <p:blipFill>
          <a:blip r:embed="rId3">
            <a:alphaModFix/>
          </a:blip>
          <a:stretch>
            <a:fillRect/>
          </a:stretch>
        </p:blipFill>
        <p:spPr>
          <a:xfrm>
            <a:off x="5467588" y="842838"/>
            <a:ext cx="2744832" cy="311912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a:t>
            </a:r>
            <a:r>
              <a:rPr lang="es"/>
              <a:t> Plans</a:t>
            </a:r>
            <a:endParaRPr/>
          </a:p>
          <a:p>
            <a:pPr indent="0" lvl="0" marL="0" rtl="0" algn="l">
              <a:spcBef>
                <a:spcPts val="0"/>
              </a:spcBef>
              <a:spcAft>
                <a:spcPts val="0"/>
              </a:spcAft>
              <a:buNone/>
            </a:pPr>
            <a:r>
              <a:rPr lang="es" sz="2400"/>
              <a:t>Keanna Tennyson</a:t>
            </a:r>
            <a:endParaRPr sz="2400"/>
          </a:p>
        </p:txBody>
      </p:sp>
      <p:sp>
        <p:nvSpPr>
          <p:cNvPr id="337" name="Google Shape;337;p46"/>
          <p:cNvSpPr txBox="1"/>
          <p:nvPr>
            <p:ph idx="1" type="body"/>
          </p:nvPr>
        </p:nvSpPr>
        <p:spPr>
          <a:xfrm>
            <a:off x="975000" y="1704800"/>
            <a:ext cx="2799300" cy="2859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Continue working on user stories in progress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Clean data for duplicates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Discuss data collection with sponsors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Experiment with plugins to determine the best option</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Add plugin to Omeka Classic</a:t>
            </a:r>
            <a:endParaRPr sz="1400">
              <a:solidFill>
                <a:schemeClr val="dk1"/>
              </a:solidFill>
              <a:latin typeface="DM Sans"/>
              <a:ea typeface="DM Sans"/>
              <a:cs typeface="DM Sans"/>
              <a:sym typeface="DM Sans"/>
            </a:endParaRPr>
          </a:p>
        </p:txBody>
      </p:sp>
      <p:pic>
        <p:nvPicPr>
          <p:cNvPr id="338" name="Google Shape;338;p46"/>
          <p:cNvPicPr preferRelativeResize="0"/>
          <p:nvPr/>
        </p:nvPicPr>
        <p:blipFill>
          <a:blip r:embed="rId3">
            <a:alphaModFix/>
          </a:blip>
          <a:stretch>
            <a:fillRect/>
          </a:stretch>
        </p:blipFill>
        <p:spPr>
          <a:xfrm>
            <a:off x="4343475" y="1155400"/>
            <a:ext cx="4288573" cy="2493999"/>
          </a:xfrm>
          <a:prstGeom prst="rect">
            <a:avLst/>
          </a:prstGeom>
          <a:noFill/>
          <a:ln cap="flat" cmpd="sng" w="19050">
            <a:solidFill>
              <a:schemeClr val="dk1"/>
            </a:solidFill>
            <a:prstDash val="solid"/>
            <a:round/>
            <a:headEnd len="sm" w="sm" type="none"/>
            <a:tailEnd len="sm" w="sm" type="none"/>
          </a:ln>
        </p:spPr>
      </p:pic>
      <p:sp>
        <p:nvSpPr>
          <p:cNvPr id="339" name="Google Shape;339;p46"/>
          <p:cNvSpPr txBox="1"/>
          <p:nvPr/>
        </p:nvSpPr>
        <p:spPr>
          <a:xfrm>
            <a:off x="4999463" y="3649388"/>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George Eliot chronology</a:t>
            </a:r>
            <a:endParaRPr sz="1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Future Plans</a:t>
            </a:r>
            <a:endParaRPr/>
          </a:p>
          <a:p>
            <a:pPr indent="0" lvl="0" marL="0" rtl="0" algn="l">
              <a:spcBef>
                <a:spcPts val="0"/>
              </a:spcBef>
              <a:spcAft>
                <a:spcPts val="0"/>
              </a:spcAft>
              <a:buNone/>
            </a:pPr>
            <a:r>
              <a:rPr lang="es" sz="2400"/>
              <a:t>Keanna Tennyson</a:t>
            </a:r>
            <a:endParaRPr sz="2400"/>
          </a:p>
        </p:txBody>
      </p:sp>
      <p:sp>
        <p:nvSpPr>
          <p:cNvPr id="345" name="Google Shape;345;p47"/>
          <p:cNvSpPr txBox="1"/>
          <p:nvPr>
            <p:ph idx="1" type="body"/>
          </p:nvPr>
        </p:nvSpPr>
        <p:spPr>
          <a:xfrm>
            <a:off x="975000" y="1704800"/>
            <a:ext cx="3489900" cy="2859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Explore additional data visualizations for the website</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Improve the database </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Expand data to other areas of the site</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Consider responsive interface design for chronology visualization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 utility features to chronology</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Export, share, etc.</a:t>
            </a:r>
            <a:endParaRPr>
              <a:solidFill>
                <a:schemeClr val="dk1"/>
              </a:solidFill>
              <a:latin typeface="DM Sans"/>
              <a:ea typeface="DM Sans"/>
              <a:cs typeface="DM Sans"/>
              <a:sym typeface="DM Sans"/>
            </a:endParaRPr>
          </a:p>
        </p:txBody>
      </p:sp>
      <p:pic>
        <p:nvPicPr>
          <p:cNvPr id="346" name="Google Shape;346;p47"/>
          <p:cNvPicPr preferRelativeResize="0"/>
          <p:nvPr/>
        </p:nvPicPr>
        <p:blipFill>
          <a:blip r:embed="rId3">
            <a:alphaModFix/>
          </a:blip>
          <a:stretch>
            <a:fillRect/>
          </a:stretch>
        </p:blipFill>
        <p:spPr>
          <a:xfrm>
            <a:off x="4993625" y="902913"/>
            <a:ext cx="3489900" cy="2998981"/>
          </a:xfrm>
          <a:prstGeom prst="rect">
            <a:avLst/>
          </a:prstGeom>
          <a:noFill/>
          <a:ln cap="flat" cmpd="sng" w="19050">
            <a:solidFill>
              <a:schemeClr val="dk1"/>
            </a:solidFill>
            <a:prstDash val="solid"/>
            <a:round/>
            <a:headEnd len="sm" w="sm" type="none"/>
            <a:tailEnd len="sm" w="sm" type="none"/>
          </a:ln>
        </p:spPr>
      </p:pic>
      <p:sp>
        <p:nvSpPr>
          <p:cNvPr id="347" name="Google Shape;347;p47"/>
          <p:cNvSpPr txBox="1"/>
          <p:nvPr/>
        </p:nvSpPr>
        <p:spPr>
          <a:xfrm>
            <a:off x="5250263" y="39018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book collection list</a:t>
            </a:r>
            <a:endParaRPr sz="1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idx="1" type="subTitle"/>
          </p:nvPr>
        </p:nvSpPr>
        <p:spPr>
          <a:xfrm>
            <a:off x="5511875" y="2944287"/>
            <a:ext cx="3346200" cy="3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A</a:t>
            </a:r>
            <a:r>
              <a:rPr lang="es">
                <a:latin typeface="DM Sans"/>
                <a:ea typeface="DM Sans"/>
                <a:cs typeface="DM Sans"/>
                <a:sym typeface="DM Sans"/>
              </a:rPr>
              <a:t>sk any questions you may have!</a:t>
            </a:r>
            <a:endParaRPr>
              <a:latin typeface="DM Sans"/>
              <a:ea typeface="DM Sans"/>
              <a:cs typeface="DM Sans"/>
              <a:sym typeface="DM Sans"/>
            </a:endParaRPr>
          </a:p>
        </p:txBody>
      </p:sp>
      <p:grpSp>
        <p:nvGrpSpPr>
          <p:cNvPr id="353" name="Google Shape;353;p48"/>
          <p:cNvGrpSpPr/>
          <p:nvPr/>
        </p:nvGrpSpPr>
        <p:grpSpPr>
          <a:xfrm>
            <a:off x="656429" y="1294992"/>
            <a:ext cx="4273645" cy="2553504"/>
            <a:chOff x="4854325" y="1936705"/>
            <a:chExt cx="3569700" cy="2142920"/>
          </a:xfrm>
        </p:grpSpPr>
        <p:sp>
          <p:nvSpPr>
            <p:cNvPr id="354" name="Google Shape;354;p48"/>
            <p:cNvSpPr/>
            <p:nvPr/>
          </p:nvSpPr>
          <p:spPr>
            <a:xfrm>
              <a:off x="5044081" y="1936705"/>
              <a:ext cx="3190200" cy="1990200"/>
            </a:xfrm>
            <a:prstGeom prst="round2SameRect">
              <a:avLst>
                <a:gd fmla="val 5583"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8"/>
            <p:cNvSpPr/>
            <p:nvPr/>
          </p:nvSpPr>
          <p:spPr>
            <a:xfrm rot="10800000">
              <a:off x="4854325" y="3926925"/>
              <a:ext cx="3569700" cy="1527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
            <p:cNvSpPr/>
            <p:nvPr/>
          </p:nvSpPr>
          <p:spPr>
            <a:xfrm>
              <a:off x="6606475" y="2008050"/>
              <a:ext cx="65400" cy="65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7" name="Google Shape;357;p48"/>
          <p:cNvPicPr preferRelativeResize="0"/>
          <p:nvPr/>
        </p:nvPicPr>
        <p:blipFill rotWithShape="1">
          <a:blip r:embed="rId3">
            <a:alphaModFix/>
          </a:blip>
          <a:srcRect b="0" l="1475" r="1475" t="0"/>
          <a:stretch/>
        </p:blipFill>
        <p:spPr>
          <a:xfrm>
            <a:off x="954552" y="1525066"/>
            <a:ext cx="3670200" cy="2052900"/>
          </a:xfrm>
          <a:prstGeom prst="round2SameRect">
            <a:avLst>
              <a:gd fmla="val 5498" name="adj1"/>
              <a:gd fmla="val 0" name="adj2"/>
            </a:avLst>
          </a:prstGeom>
          <a:noFill/>
          <a:ln cap="flat" cmpd="sng" w="9525">
            <a:solidFill>
              <a:srgbClr val="000000"/>
            </a:solidFill>
            <a:prstDash val="solid"/>
            <a:round/>
            <a:headEnd len="sm" w="sm" type="none"/>
            <a:tailEnd len="sm" w="sm" type="none"/>
          </a:ln>
        </p:spPr>
      </p:pic>
      <p:cxnSp>
        <p:nvCxnSpPr>
          <p:cNvPr id="358" name="Google Shape;358;p48"/>
          <p:cNvCxnSpPr/>
          <p:nvPr/>
        </p:nvCxnSpPr>
        <p:spPr>
          <a:xfrm>
            <a:off x="5607225" y="2786694"/>
            <a:ext cx="1976400" cy="0"/>
          </a:xfrm>
          <a:prstGeom prst="straightConnector1">
            <a:avLst/>
          </a:prstGeom>
          <a:noFill/>
          <a:ln cap="flat" cmpd="sng" w="19050">
            <a:solidFill>
              <a:schemeClr val="dk1"/>
            </a:solidFill>
            <a:prstDash val="solid"/>
            <a:round/>
            <a:headEnd len="med" w="med" type="none"/>
            <a:tailEnd len="med" w="med" type="none"/>
          </a:ln>
        </p:spPr>
      </p:cxnSp>
      <p:sp>
        <p:nvSpPr>
          <p:cNvPr id="359" name="Google Shape;359;p48"/>
          <p:cNvSpPr txBox="1"/>
          <p:nvPr>
            <p:ph type="title"/>
          </p:nvPr>
        </p:nvSpPr>
        <p:spPr>
          <a:xfrm>
            <a:off x="5511875" y="1823313"/>
            <a:ext cx="77040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Thank you!</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System Demo</a:t>
            </a:r>
            <a:endParaRPr/>
          </a:p>
          <a:p>
            <a:pPr indent="0" lvl="0" marL="0" rtl="0" algn="l">
              <a:spcBef>
                <a:spcPts val="0"/>
              </a:spcBef>
              <a:spcAft>
                <a:spcPts val="0"/>
              </a:spcAft>
              <a:buNone/>
            </a:pPr>
            <a:r>
              <a:rPr lang="es" sz="2400"/>
              <a:t>Cady Pridgeon</a:t>
            </a:r>
            <a:endParaRPr sz="2400"/>
          </a:p>
        </p:txBody>
      </p:sp>
      <p:sp>
        <p:nvSpPr>
          <p:cNvPr id="153" name="Google Shape;153;p27"/>
          <p:cNvSpPr txBox="1"/>
          <p:nvPr/>
        </p:nvSpPr>
        <p:spPr>
          <a:xfrm>
            <a:off x="3083688" y="46392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website</a:t>
            </a:r>
            <a:endParaRPr sz="1000">
              <a:solidFill>
                <a:schemeClr val="dk1"/>
              </a:solidFill>
              <a:latin typeface="DM Sans"/>
              <a:ea typeface="DM Sans"/>
              <a:cs typeface="DM Sans"/>
              <a:sym typeface="DM Sans"/>
            </a:endParaRPr>
          </a:p>
        </p:txBody>
      </p:sp>
      <p:pic>
        <p:nvPicPr>
          <p:cNvPr id="154" name="Google Shape;154;p27" title="Alabama Authors">
            <a:hlinkClick r:id="rId3"/>
          </p:cNvPr>
          <p:cNvPicPr preferRelativeResize="0"/>
          <p:nvPr/>
        </p:nvPicPr>
        <p:blipFill>
          <a:blip r:embed="rId4">
            <a:alphaModFix/>
          </a:blip>
          <a:stretch>
            <a:fillRect/>
          </a:stretch>
        </p:blipFill>
        <p:spPr>
          <a:xfrm>
            <a:off x="1792300" y="1512100"/>
            <a:ext cx="5559400" cy="312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System Metaphor &amp; Cycle Intent</a:t>
            </a:r>
            <a:endParaRPr/>
          </a:p>
          <a:p>
            <a:pPr indent="0" lvl="0" marL="0" rtl="0" algn="l">
              <a:spcBef>
                <a:spcPts val="0"/>
              </a:spcBef>
              <a:spcAft>
                <a:spcPts val="0"/>
              </a:spcAft>
              <a:buNone/>
            </a:pPr>
            <a:r>
              <a:rPr lang="es" sz="2400"/>
              <a:t>Cady Pridgeon</a:t>
            </a:r>
            <a:endParaRPr sz="2400"/>
          </a:p>
        </p:txBody>
      </p:sp>
      <p:sp>
        <p:nvSpPr>
          <p:cNvPr id="160" name="Google Shape;160;p28"/>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latin typeface="DM Sans"/>
                <a:ea typeface="DM Sans"/>
                <a:cs typeface="DM Sans"/>
                <a:sym typeface="DM Sans"/>
              </a:rPr>
              <a:t>System Metaphor</a:t>
            </a:r>
            <a:endParaRPr b="1" sz="1400">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Char char="●"/>
            </a:pPr>
            <a:r>
              <a:rPr lang="es" sz="1400">
                <a:latin typeface="DM Sans"/>
                <a:ea typeface="DM Sans"/>
                <a:cs typeface="DM Sans"/>
                <a:sym typeface="DM Sans"/>
              </a:rPr>
              <a:t>Museum exhibit</a:t>
            </a:r>
            <a:endParaRPr sz="1400">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latin typeface="DM Sans"/>
                <a:ea typeface="DM Sans"/>
                <a:cs typeface="DM Sans"/>
                <a:sym typeface="DM Sans"/>
              </a:rPr>
              <a:t>Allows visitors to take a glance before diving in</a:t>
            </a:r>
            <a:endParaRPr sz="1400">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a:p>
            <a:pPr indent="0" lvl="0" marL="0" rtl="0" algn="l">
              <a:lnSpc>
                <a:spcPct val="115000"/>
              </a:lnSpc>
              <a:spcBef>
                <a:spcPts val="0"/>
              </a:spcBef>
              <a:spcAft>
                <a:spcPts val="0"/>
              </a:spcAft>
              <a:buNone/>
            </a:pPr>
            <a:r>
              <a:rPr b="1" lang="es" sz="1400">
                <a:latin typeface="DM Sans"/>
                <a:ea typeface="DM Sans"/>
                <a:cs typeface="DM Sans"/>
                <a:sym typeface="DM Sans"/>
              </a:rPr>
              <a:t>Cycle Intent</a:t>
            </a:r>
            <a:endParaRPr>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Establish project management</a:t>
            </a:r>
            <a:endParaRPr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Gain project understanding</a:t>
            </a:r>
            <a:endParaRPr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Increase amount of author data</a:t>
            </a:r>
            <a:endParaRPr sz="1400">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latin typeface="DM Sans"/>
                <a:ea typeface="DM Sans"/>
                <a:cs typeface="DM Sans"/>
                <a:sym typeface="DM Sans"/>
              </a:rPr>
              <a:t>Begin chronology data visualization</a:t>
            </a:r>
            <a:endParaRPr sz="1400">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61" name="Google Shape;161;p28"/>
          <p:cNvPicPr preferRelativeResize="0"/>
          <p:nvPr/>
        </p:nvPicPr>
        <p:blipFill rotWithShape="1">
          <a:blip r:embed="rId3">
            <a:alphaModFix/>
          </a:blip>
          <a:srcRect b="0" l="10099" r="24150" t="0"/>
          <a:stretch/>
        </p:blipFill>
        <p:spPr>
          <a:xfrm>
            <a:off x="5540475" y="1346425"/>
            <a:ext cx="2925599" cy="2965824"/>
          </a:xfrm>
          <a:prstGeom prst="rect">
            <a:avLst/>
          </a:prstGeom>
          <a:noFill/>
          <a:ln cap="flat" cmpd="sng" w="19050">
            <a:solidFill>
              <a:schemeClr val="dk1"/>
            </a:solidFill>
            <a:prstDash val="solid"/>
            <a:round/>
            <a:headEnd len="sm" w="sm" type="none"/>
            <a:tailEnd len="sm" w="sm" type="none"/>
          </a:ln>
        </p:spPr>
      </p:pic>
      <p:sp>
        <p:nvSpPr>
          <p:cNvPr id="162" name="Google Shape;162;p28"/>
          <p:cNvSpPr txBox="1"/>
          <p:nvPr/>
        </p:nvSpPr>
        <p:spPr>
          <a:xfrm>
            <a:off x="5514975" y="43122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Person viewing work at an art gallery or exhibit</a:t>
            </a:r>
            <a:endParaRPr sz="1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2563200" y="101052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User Stories</a:t>
            </a:r>
            <a:endParaRPr b="1" sz="3600"/>
          </a:p>
        </p:txBody>
      </p:sp>
      <p:cxnSp>
        <p:nvCxnSpPr>
          <p:cNvPr id="168" name="Google Shape;168;p29"/>
          <p:cNvCxnSpPr/>
          <p:nvPr/>
        </p:nvCxnSpPr>
        <p:spPr>
          <a:xfrm>
            <a:off x="2852262" y="1986244"/>
            <a:ext cx="3439500" cy="0"/>
          </a:xfrm>
          <a:prstGeom prst="straightConnector1">
            <a:avLst/>
          </a:prstGeom>
          <a:noFill/>
          <a:ln cap="flat" cmpd="sng" w="19050">
            <a:solidFill>
              <a:schemeClr val="dk1"/>
            </a:solidFill>
            <a:prstDash val="solid"/>
            <a:round/>
            <a:headEnd len="med" w="med" type="none"/>
            <a:tailEnd len="med" w="med" type="none"/>
          </a:ln>
        </p:spPr>
      </p:cxnSp>
      <p:pic>
        <p:nvPicPr>
          <p:cNvPr id="169" name="Google Shape;169;p29"/>
          <p:cNvPicPr preferRelativeResize="0"/>
          <p:nvPr/>
        </p:nvPicPr>
        <p:blipFill>
          <a:blip r:embed="rId3">
            <a:alphaModFix/>
          </a:blip>
          <a:stretch>
            <a:fillRect/>
          </a:stretch>
        </p:blipFill>
        <p:spPr>
          <a:xfrm>
            <a:off x="152400" y="2120175"/>
            <a:ext cx="8839199" cy="14094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1.0 Chronology Data Visualization </a:t>
            </a:r>
            <a:endParaRPr/>
          </a:p>
          <a:p>
            <a:pPr indent="0" lvl="0" marL="0" rtl="0" algn="l">
              <a:spcBef>
                <a:spcPts val="0"/>
              </a:spcBef>
              <a:spcAft>
                <a:spcPts val="0"/>
              </a:spcAft>
              <a:buNone/>
            </a:pPr>
            <a:r>
              <a:rPr lang="es" sz="2400"/>
              <a:t>Cady Pridgeon</a:t>
            </a:r>
            <a:endParaRPr sz="2400"/>
          </a:p>
        </p:txBody>
      </p:sp>
      <p:sp>
        <p:nvSpPr>
          <p:cNvPr id="175" name="Google Shape;175;p30"/>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authors on the Alabama Authors website in a chronology/timeline format to better explore and learn about the authors.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This type of visualization enables users to explore the periods authors were alive and popular in order to facilitate education, understanding, and research of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1.1 Chronology Data Visualization </a:t>
            </a:r>
            <a:endParaRPr/>
          </a:p>
          <a:p>
            <a:pPr indent="0" lvl="0" marL="0" rtl="0" algn="l">
              <a:spcBef>
                <a:spcPts val="0"/>
              </a:spcBef>
              <a:spcAft>
                <a:spcPts val="0"/>
              </a:spcAft>
              <a:buNone/>
            </a:pPr>
            <a:r>
              <a:rPr lang="es" sz="2400"/>
              <a:t>Cady Pridgeon</a:t>
            </a:r>
            <a:endParaRPr sz="2400"/>
          </a:p>
        </p:txBody>
      </p:sp>
      <p:sp>
        <p:nvSpPr>
          <p:cNvPr id="181" name="Google Shape;181;p31"/>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see author names, birth years, death years, and image when I hover over or select nodes in order to quickly learn about the author without having to navigate to their details page.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Allowing users to see important information at a glance on the visualization supports their exploration and search of authors. It also helps to differentiate nodes within the visualization.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1.2 Chronology Data Visualization </a:t>
            </a:r>
            <a:endParaRPr/>
          </a:p>
          <a:p>
            <a:pPr indent="0" lvl="0" marL="0" rtl="0" algn="l">
              <a:spcBef>
                <a:spcPts val="0"/>
              </a:spcBef>
              <a:spcAft>
                <a:spcPts val="0"/>
              </a:spcAft>
              <a:buNone/>
            </a:pPr>
            <a:r>
              <a:rPr lang="es" sz="2400"/>
              <a:t>Cady Pridgeon</a:t>
            </a:r>
            <a:endParaRPr sz="2400"/>
          </a:p>
        </p:txBody>
      </p:sp>
      <p:sp>
        <p:nvSpPr>
          <p:cNvPr id="187" name="Google Shape;187;p32"/>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author nodes on the visualization to access their details page, allowing me to quickly learn more about authors directly from the chronology.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There are detailed pages for each author in the database, so it would support research and education about authors by permitting users to access these informative pages straight from 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 Chronology Data Visualization </a:t>
            </a:r>
            <a:endParaRPr/>
          </a:p>
          <a:p>
            <a:pPr indent="0" lvl="0" marL="0" rtl="0" algn="l">
              <a:spcBef>
                <a:spcPts val="0"/>
              </a:spcBef>
              <a:spcAft>
                <a:spcPts val="0"/>
              </a:spcAft>
              <a:buNone/>
            </a:pPr>
            <a:r>
              <a:rPr lang="es" sz="2400"/>
              <a:t>Cady Pridgeon</a:t>
            </a:r>
            <a:endParaRPr sz="2400"/>
          </a:p>
        </p:txBody>
      </p:sp>
      <p:sp>
        <p:nvSpPr>
          <p:cNvPr id="193" name="Google Shape;193;p33"/>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filter the visualization based on criteria, such as birth year or author name, in order to customize my exploration of relevant information.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Including filtering functionality better equips users for efficient data exploration. Without it, users may feel frustrated or experience cognitive overload if they are unable to access information of interest quickly and effectively.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